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57" r:id="rId3"/>
    <p:sldId id="284" r:id="rId4"/>
    <p:sldId id="290" r:id="rId5"/>
    <p:sldId id="291" r:id="rId6"/>
    <p:sldId id="282" r:id="rId7"/>
    <p:sldId id="259" r:id="rId8"/>
    <p:sldId id="260" r:id="rId9"/>
    <p:sldId id="261" r:id="rId10"/>
    <p:sldId id="258" r:id="rId11"/>
    <p:sldId id="293" r:id="rId12"/>
    <p:sldId id="263" r:id="rId13"/>
    <p:sldId id="294" r:id="rId14"/>
    <p:sldId id="292" r:id="rId15"/>
    <p:sldId id="281" r:id="rId16"/>
    <p:sldId id="264" r:id="rId17"/>
    <p:sldId id="278" r:id="rId18"/>
    <p:sldId id="279" r:id="rId19"/>
    <p:sldId id="272" r:id="rId20"/>
    <p:sldId id="273" r:id="rId21"/>
    <p:sldId id="274" r:id="rId22"/>
    <p:sldId id="275" r:id="rId23"/>
    <p:sldId id="276" r:id="rId24"/>
    <p:sldId id="277" r:id="rId25"/>
    <p:sldId id="285" r:id="rId26"/>
    <p:sldId id="286" r:id="rId27"/>
    <p:sldId id="288" r:id="rId2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1644" y="78"/>
      </p:cViewPr>
      <p:guideLst/>
    </p:cSldViewPr>
  </p:slideViewPr>
  <p:notesTextViewPr>
    <p:cViewPr>
      <p:scale>
        <a:sx n="1" d="1"/>
        <a:sy n="1" d="1"/>
      </p:scale>
      <p:origin x="0" y="0"/>
    </p:cViewPr>
  </p:notesTextViewPr>
  <p:sorterViewPr>
    <p:cViewPr>
      <p:scale>
        <a:sx n="125" d="100"/>
        <a:sy n="125" d="100"/>
      </p:scale>
      <p:origin x="0" y="-322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2021/10/7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a:t>
            </a:fld>
            <a:endParaRPr kumimoji="1" lang="ja-JP" altLang="en-US"/>
          </a:p>
        </p:txBody>
      </p:sp>
    </p:spTree>
    <p:extLst>
      <p:ext uri="{BB962C8B-B14F-4D97-AF65-F5344CB8AC3E}">
        <p14:creationId xmlns:p14="http://schemas.microsoft.com/office/powerpoint/2010/main" val="937322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a:p>
        </p:txBody>
      </p:sp>
    </p:spTree>
    <p:extLst>
      <p:ext uri="{BB962C8B-B14F-4D97-AF65-F5344CB8AC3E}">
        <p14:creationId xmlns:p14="http://schemas.microsoft.com/office/powerpoint/2010/main" val="4117979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a:p>
        </p:txBody>
      </p:sp>
    </p:spTree>
    <p:extLst>
      <p:ext uri="{BB962C8B-B14F-4D97-AF65-F5344CB8AC3E}">
        <p14:creationId xmlns:p14="http://schemas.microsoft.com/office/powerpoint/2010/main" val="867424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a:t>
            </a:fld>
            <a:endParaRPr kumimoji="1" lang="ja-JP" altLang="en-US"/>
          </a:p>
        </p:txBody>
      </p:sp>
    </p:spTree>
    <p:extLst>
      <p:ext uri="{BB962C8B-B14F-4D97-AF65-F5344CB8AC3E}">
        <p14:creationId xmlns:p14="http://schemas.microsoft.com/office/powerpoint/2010/main" val="3382172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5</a:t>
            </a:fld>
            <a:endParaRPr kumimoji="1" lang="ja-JP" altLang="en-US"/>
          </a:p>
        </p:txBody>
      </p:sp>
    </p:spTree>
    <p:extLst>
      <p:ext uri="{BB962C8B-B14F-4D97-AF65-F5344CB8AC3E}">
        <p14:creationId xmlns:p14="http://schemas.microsoft.com/office/powerpoint/2010/main" val="549512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6</a:t>
            </a:fld>
            <a:endParaRPr kumimoji="1" lang="ja-JP" altLang="en-US"/>
          </a:p>
        </p:txBody>
      </p:sp>
    </p:spTree>
    <p:extLst>
      <p:ext uri="{BB962C8B-B14F-4D97-AF65-F5344CB8AC3E}">
        <p14:creationId xmlns:p14="http://schemas.microsoft.com/office/powerpoint/2010/main" val="2447324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2021/10/7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2021/10/7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2021/10/7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2021/10/7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2021/10/7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2021/10/7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2021/10/7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2021/10/7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2021/10/7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2021/10/7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2021/10/7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2021/10/7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28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493762"/>
            <a:ext cx="7772400" cy="2387600"/>
          </a:xfrm>
        </p:spPr>
        <p:txBody>
          <a:bodyPr>
            <a:normAutofit fontScale="90000"/>
          </a:bodyPr>
          <a:lstStyle/>
          <a:p>
            <a:r>
              <a:rPr kumimoji="1" lang="ja-JP" altLang="en-US" dirty="0" smtClean="0"/>
              <a:t>観光地検索システムに</a:t>
            </a:r>
            <a:r>
              <a:rPr kumimoji="1" lang="en-US" altLang="ja-JP" dirty="0" smtClean="0"/>
              <a:t/>
            </a:r>
            <a:br>
              <a:rPr kumimoji="1" lang="en-US" altLang="ja-JP" dirty="0" smtClean="0"/>
            </a:br>
            <a:r>
              <a:rPr kumimoji="1" lang="ja-JP" altLang="en-US" dirty="0" smtClean="0"/>
              <a:t>おけるレスポンス速度を考慮したロードバランサー</a:t>
            </a:r>
            <a:endParaRPr kumimoji="1" lang="ja-JP" altLang="en-US" dirty="0"/>
          </a:p>
        </p:txBody>
      </p:sp>
      <p:sp>
        <p:nvSpPr>
          <p:cNvPr id="3" name="サブタイトル 2"/>
          <p:cNvSpPr>
            <a:spLocks noGrp="1"/>
          </p:cNvSpPr>
          <p:nvPr>
            <p:ph type="subTitle" idx="1"/>
          </p:nvPr>
        </p:nvSpPr>
        <p:spPr>
          <a:xfrm>
            <a:off x="1143000" y="4181444"/>
            <a:ext cx="6858000" cy="1655762"/>
          </a:xfrm>
        </p:spPr>
        <p:txBody>
          <a:bodyPr/>
          <a:lstStyle/>
          <a:p>
            <a:r>
              <a:rPr kumimoji="1" lang="ja-JP" altLang="en-US" dirty="0"/>
              <a:t>学籍番号</a:t>
            </a:r>
            <a:r>
              <a:rPr kumimoji="1" lang="ja-JP" altLang="en-US" dirty="0" smtClean="0"/>
              <a:t>：</a:t>
            </a:r>
            <a:r>
              <a:rPr kumimoji="1" lang="en-US" altLang="ja-JP" dirty="0" smtClean="0"/>
              <a:t>1821086</a:t>
            </a:r>
            <a:r>
              <a:rPr kumimoji="1" lang="en-US" altLang="ja-JP" dirty="0"/>
              <a:t>	</a:t>
            </a:r>
            <a:r>
              <a:rPr kumimoji="1" lang="ja-JP" altLang="en-US" dirty="0"/>
              <a:t>氏名</a:t>
            </a:r>
            <a:r>
              <a:rPr kumimoji="1" lang="ja-JP" altLang="en-US" dirty="0" smtClean="0"/>
              <a:t>：松尾祐介</a:t>
            </a:r>
            <a:endParaRPr kumimoji="1" lang="en-US" altLang="ja-JP" dirty="0"/>
          </a:p>
          <a:p>
            <a:r>
              <a:rPr lang="ja-JP" altLang="en-US" dirty="0"/>
              <a:t>指導教員</a:t>
            </a:r>
            <a:r>
              <a:rPr lang="ja-JP" altLang="en-US" dirty="0" smtClean="0"/>
              <a:t>：鷹野孝典</a:t>
            </a:r>
            <a:endParaRPr kumimoji="1" lang="ja-JP" altLang="en-US" dirty="0"/>
          </a:p>
        </p:txBody>
      </p:sp>
      <p:sp>
        <p:nvSpPr>
          <p:cNvPr id="5" name="スライド番号プレースホルダー 4"/>
          <p:cNvSpPr>
            <a:spLocks noGrp="1"/>
          </p:cNvSpPr>
          <p:nvPr>
            <p:ph type="sldNum" sz="quarter" idx="12"/>
          </p:nvPr>
        </p:nvSpPr>
        <p:spPr/>
        <p:txBody>
          <a:bodyPr/>
          <a:lstStyle/>
          <a:p>
            <a:fld id="{B4451160-128F-4DAD-AE29-4A8CC0E7B9E9}" type="slidenum">
              <a:rPr kumimoji="1" lang="ja-JP" altLang="en-US" smtClean="0"/>
              <a:t>1</a:t>
            </a:fld>
            <a:endParaRPr kumimoji="1" lang="ja-JP" altLang="en-US" dirty="0"/>
          </a:p>
        </p:txBody>
      </p:sp>
      <p:sp>
        <p:nvSpPr>
          <p:cNvPr id="4" name="テキスト ボックス 3"/>
          <p:cNvSpPr txBox="1"/>
          <p:nvPr/>
        </p:nvSpPr>
        <p:spPr>
          <a:xfrm>
            <a:off x="5835771" y="1084149"/>
            <a:ext cx="3041217" cy="300082"/>
          </a:xfrm>
          <a:prstGeom prst="rect">
            <a:avLst/>
          </a:prstGeom>
          <a:noFill/>
        </p:spPr>
        <p:txBody>
          <a:bodyPr wrap="none" rtlCol="0">
            <a:spAutoFit/>
          </a:bodyPr>
          <a:lstStyle/>
          <a:p>
            <a:r>
              <a:rPr lang="ja-JP" altLang="en-US" sz="1350" b="1" dirty="0"/>
              <a:t>情報工学科 </a:t>
            </a:r>
            <a:r>
              <a:rPr lang="ja-JP" altLang="en-US" sz="1350" b="1" dirty="0" smtClean="0"/>
              <a:t>中間発表</a:t>
            </a:r>
            <a:r>
              <a:rPr lang="ja-JP" altLang="en-US" sz="1350" b="1" dirty="0"/>
              <a:t>　</a:t>
            </a:r>
            <a:r>
              <a:rPr lang="en-US" altLang="ja-JP" sz="1350" b="1" dirty="0"/>
              <a:t>20XX</a:t>
            </a:r>
            <a:r>
              <a:rPr lang="ja-JP" altLang="en-US" sz="1350" b="1" dirty="0"/>
              <a:t>年</a:t>
            </a:r>
            <a:r>
              <a:rPr lang="en-US" altLang="ja-JP" sz="1350" b="1" dirty="0"/>
              <a:t>X</a:t>
            </a:r>
            <a:r>
              <a:rPr lang="ja-JP" altLang="en-US" sz="1350" b="1" dirty="0"/>
              <a:t>月</a:t>
            </a:r>
            <a:r>
              <a:rPr lang="en-US" altLang="ja-JP" sz="1350" b="1" dirty="0"/>
              <a:t>XX</a:t>
            </a:r>
            <a:r>
              <a:rPr lang="ja-JP" altLang="en-US" sz="1350" b="1" dirty="0"/>
              <a:t>日</a:t>
            </a:r>
          </a:p>
        </p:txBody>
      </p:sp>
    </p:spTree>
    <p:extLst>
      <p:ext uri="{BB962C8B-B14F-4D97-AF65-F5344CB8AC3E}">
        <p14:creationId xmlns:p14="http://schemas.microsoft.com/office/powerpoint/2010/main" val="4177902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関連研究</a:t>
            </a:r>
          </a:p>
        </p:txBody>
      </p:sp>
      <p:sp>
        <p:nvSpPr>
          <p:cNvPr id="3" name="コンテンツ プレースホルダー 2"/>
          <p:cNvSpPr>
            <a:spLocks noGrp="1"/>
          </p:cNvSpPr>
          <p:nvPr>
            <p:ph idx="1"/>
          </p:nvPr>
        </p:nvSpPr>
        <p:spPr/>
        <p:txBody>
          <a:bodyPr>
            <a:normAutofit/>
          </a:bodyPr>
          <a:lstStyle/>
          <a:p>
            <a:pPr marL="0" indent="0">
              <a:buNone/>
            </a:pPr>
            <a:r>
              <a:rPr lang="ja-JP" altLang="en-US" u="sng" dirty="0" smtClean="0">
                <a:latin typeface="ＭＳ Ｐゴシック" panose="020B0600070205080204" pitchFamily="50" charset="-128"/>
              </a:rPr>
              <a:t>リバースプロキシによるロードバランシング手法</a:t>
            </a:r>
            <a:endParaRPr lang="en-US" altLang="ja-JP" u="sng" dirty="0">
              <a:latin typeface="ＭＳ Ｐゴシック" panose="020B0600070205080204" pitchFamily="50" charset="-128"/>
            </a:endParaRPr>
          </a:p>
          <a:p>
            <a:pPr marL="0" indent="0">
              <a:lnSpc>
                <a:spcPct val="100000"/>
              </a:lnSpc>
              <a:buNone/>
            </a:pPr>
            <a:r>
              <a:rPr lang="ja-JP" altLang="en-US" dirty="0">
                <a:latin typeface="ＭＳ Ｐゴシック" panose="020B0600070205080204" pitchFamily="50" charset="-128"/>
              </a:rPr>
              <a:t>　①：</a:t>
            </a:r>
            <a:r>
              <a:rPr lang="en-US" altLang="ja-JP" dirty="0">
                <a:latin typeface="ＭＳ Ｐゴシック" panose="020B0600070205080204" pitchFamily="50" charset="-128"/>
              </a:rPr>
              <a:t>[</a:t>
            </a:r>
            <a:r>
              <a:rPr lang="en-US" altLang="ja-JP" dirty="0" smtClean="0">
                <a:latin typeface="ＭＳ Ｐゴシック" panose="020B0600070205080204" pitchFamily="50" charset="-128"/>
              </a:rPr>
              <a:t>2008]</a:t>
            </a:r>
            <a:r>
              <a:rPr lang="ja-JP" altLang="en-US" dirty="0" smtClean="0">
                <a:latin typeface="ＭＳ Ｐゴシック" panose="020B0600070205080204" pitchFamily="50" charset="-128"/>
              </a:rPr>
              <a:t>土居幸一郎</a:t>
            </a:r>
            <a:r>
              <a:rPr lang="en-US" altLang="ja-JP" dirty="0" smtClean="0">
                <a:latin typeface="ＭＳ Ｐゴシック" panose="020B0600070205080204" pitchFamily="50" charset="-128"/>
              </a:rPr>
              <a:t>,</a:t>
            </a:r>
            <a:r>
              <a:rPr lang="ja-JP" altLang="en-US" dirty="0" smtClean="0">
                <a:latin typeface="ＭＳ Ｐゴシック" panose="020B0600070205080204" pitchFamily="50" charset="-128"/>
              </a:rPr>
              <a:t>後藤滋樹「</a:t>
            </a:r>
            <a:r>
              <a:rPr lang="en-US" altLang="ja-JP" dirty="0" smtClean="0">
                <a:latin typeface="ＭＳ Ｐゴシック" panose="020B0600070205080204" pitchFamily="50" charset="-128"/>
              </a:rPr>
              <a:t>HTTP</a:t>
            </a:r>
            <a:r>
              <a:rPr lang="ja-JP" altLang="en-US" dirty="0" smtClean="0">
                <a:latin typeface="ＭＳ Ｐゴシック" panose="020B0600070205080204" pitchFamily="50" charset="-128"/>
              </a:rPr>
              <a:t>セッションのハンドオーバーによる</a:t>
            </a:r>
            <a:r>
              <a:rPr lang="en-US" altLang="ja-JP" dirty="0" smtClean="0">
                <a:latin typeface="ＭＳ Ｐゴシック" panose="020B0600070205080204" pitchFamily="50" charset="-128"/>
              </a:rPr>
              <a:t>WEB</a:t>
            </a:r>
            <a:r>
              <a:rPr lang="ja-JP" altLang="en-US" dirty="0" smtClean="0">
                <a:latin typeface="ＭＳ Ｐゴシック" panose="020B0600070205080204" pitchFamily="50" charset="-128"/>
              </a:rPr>
              <a:t>サーバのロードバランス」</a:t>
            </a:r>
            <a:endParaRPr lang="en-US" altLang="ja-JP" dirty="0" smtClean="0">
              <a:latin typeface="ＭＳ Ｐゴシック" panose="020B0600070205080204" pitchFamily="50" charset="-128"/>
            </a:endParaRPr>
          </a:p>
          <a:p>
            <a:pPr marL="0" indent="0">
              <a:lnSpc>
                <a:spcPct val="100000"/>
              </a:lnSpc>
              <a:buNone/>
            </a:pPr>
            <a:endParaRPr lang="en-US" altLang="ja-JP" dirty="0">
              <a:latin typeface="ＭＳ Ｐゴシック" panose="020B0600070205080204" pitchFamily="50" charset="-128"/>
            </a:endParaRPr>
          </a:p>
          <a:p>
            <a:pPr marL="0" indent="0">
              <a:buNone/>
            </a:pPr>
            <a:r>
              <a:rPr lang="ja-JP" altLang="en-US" u="sng" dirty="0" smtClean="0">
                <a:latin typeface="ＭＳ Ｐゴシック" panose="020B0600070205080204" pitchFamily="50" charset="-128"/>
              </a:rPr>
              <a:t>応答速度評価付けシステムの評価手法</a:t>
            </a:r>
            <a:endParaRPr lang="en-US" altLang="ja-JP" u="sng" dirty="0">
              <a:latin typeface="ＭＳ Ｐゴシック" panose="020B0600070205080204" pitchFamily="50" charset="-128"/>
            </a:endParaRPr>
          </a:p>
          <a:p>
            <a:pPr marL="0" indent="0">
              <a:lnSpc>
                <a:spcPct val="100000"/>
              </a:lnSpc>
              <a:buNone/>
            </a:pPr>
            <a:r>
              <a:rPr lang="ja-JP" altLang="en-US" dirty="0">
                <a:latin typeface="ＭＳ Ｐゴシック" panose="020B0600070205080204" pitchFamily="50" charset="-128"/>
              </a:rPr>
              <a:t>　②：</a:t>
            </a:r>
            <a:r>
              <a:rPr lang="en-US" altLang="ja-JP" dirty="0" smtClean="0">
                <a:latin typeface="ＭＳ Ｐゴシック" panose="020B0600070205080204" pitchFamily="50" charset="-128"/>
              </a:rPr>
              <a:t>[2007]</a:t>
            </a:r>
            <a:r>
              <a:rPr lang="ja-JP" altLang="en-US" dirty="0" smtClean="0">
                <a:latin typeface="ＭＳ Ｐゴシック" panose="020B0600070205080204" pitchFamily="50" charset="-128"/>
              </a:rPr>
              <a:t>河野知行「複数のロードバランサによる</a:t>
            </a:r>
            <a:r>
              <a:rPr lang="en-US" altLang="ja-JP" dirty="0" smtClean="0">
                <a:latin typeface="ＭＳ Ｐゴシック" panose="020B0600070205080204" pitchFamily="50" charset="-128"/>
              </a:rPr>
              <a:t>WEB</a:t>
            </a:r>
            <a:r>
              <a:rPr lang="ja-JP" altLang="en-US" dirty="0" smtClean="0">
                <a:latin typeface="ＭＳ Ｐゴシック" panose="020B0600070205080204" pitchFamily="50" charset="-128"/>
              </a:rPr>
              <a:t>システムの応答時間最適化」</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spTree>
    <p:extLst>
      <p:ext uri="{BB962C8B-B14F-4D97-AF65-F5344CB8AC3E}">
        <p14:creationId xmlns:p14="http://schemas.microsoft.com/office/powerpoint/2010/main" val="3769541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2450" y="381000"/>
            <a:ext cx="7886700" cy="1325563"/>
          </a:xfrm>
        </p:spPr>
        <p:txBody>
          <a:bodyPr/>
          <a:lstStyle/>
          <a:p>
            <a:r>
              <a:rPr kumimoji="1" lang="ja-JP" altLang="en-US" dirty="0"/>
              <a:t>提案</a:t>
            </a:r>
            <a:r>
              <a:rPr kumimoji="1" lang="ja-JP" altLang="en-US" dirty="0" smtClean="0"/>
              <a:t>方式</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11</a:t>
            </a:fld>
            <a:endParaRPr kumimoji="1" lang="ja-JP" altLang="en-US"/>
          </a:p>
        </p:txBody>
      </p:sp>
      <p:sp>
        <p:nvSpPr>
          <p:cNvPr id="5" name="コンテンツ プレースホルダー 2"/>
          <p:cNvSpPr>
            <a:spLocks noGrp="1"/>
          </p:cNvSpPr>
          <p:nvPr>
            <p:ph idx="1"/>
          </p:nvPr>
        </p:nvSpPr>
        <p:spPr>
          <a:xfrm>
            <a:off x="552450" y="1706563"/>
            <a:ext cx="8032750" cy="3277130"/>
          </a:xfrm>
        </p:spPr>
        <p:txBody>
          <a:bodyPr>
            <a:normAutofit/>
          </a:bodyPr>
          <a:lstStyle/>
          <a:p>
            <a:r>
              <a:rPr lang="ja-JP" altLang="en-US" sz="3200" dirty="0" smtClean="0">
                <a:latin typeface="ＭＳ Ｐゴシック" panose="020B0600070205080204" pitchFamily="50" charset="-128"/>
              </a:rPr>
              <a:t>観光地検索システムを積んだ冗長的なサーバを</a:t>
            </a:r>
            <a:r>
              <a:rPr lang="en-US" altLang="ja-JP" sz="3200" dirty="0" smtClean="0">
                <a:latin typeface="ＭＳ Ｐゴシック" panose="020B0600070205080204" pitchFamily="50" charset="-128"/>
              </a:rPr>
              <a:t>3</a:t>
            </a:r>
            <a:r>
              <a:rPr lang="ja-JP" altLang="en-US" sz="3200" dirty="0" smtClean="0">
                <a:latin typeface="ＭＳ Ｐゴシック" panose="020B0600070205080204" pitchFamily="50" charset="-128"/>
              </a:rPr>
              <a:t>台用意し、応答速度を計測し評価。</a:t>
            </a:r>
            <a:r>
              <a:rPr lang="en-US" altLang="ja-JP" sz="3200" dirty="0" smtClean="0">
                <a:latin typeface="ＭＳ Ｐゴシック" panose="020B0600070205080204" pitchFamily="50" charset="-128"/>
              </a:rPr>
              <a:t/>
            </a:r>
            <a:br>
              <a:rPr lang="en-US" altLang="ja-JP" sz="3200" dirty="0" smtClean="0">
                <a:latin typeface="ＭＳ Ｐゴシック" panose="020B0600070205080204" pitchFamily="50" charset="-128"/>
              </a:rPr>
            </a:br>
            <a:endParaRPr lang="en-US" altLang="ja-JP" sz="3200" dirty="0" smtClean="0">
              <a:latin typeface="ＭＳ Ｐゴシック" panose="020B0600070205080204" pitchFamily="50" charset="-128"/>
            </a:endParaRPr>
          </a:p>
          <a:p>
            <a:r>
              <a:rPr lang="ja-JP" altLang="en-US" sz="3200" dirty="0" smtClean="0">
                <a:latin typeface="ＭＳ Ｐゴシック" panose="020B0600070205080204" pitchFamily="50" charset="-128"/>
              </a:rPr>
              <a:t>ロードバランサーはこの評価を割り振る指標として判断する。</a:t>
            </a:r>
            <a:endParaRPr lang="en-US" altLang="ja-JP" sz="3200" dirty="0" smtClean="0">
              <a:latin typeface="ＭＳ Ｐゴシック" panose="020B0600070205080204" pitchFamily="50" charset="-128"/>
            </a:endParaRPr>
          </a:p>
        </p:txBody>
      </p:sp>
    </p:spTree>
    <p:extLst>
      <p:ext uri="{BB962C8B-B14F-4D97-AF65-F5344CB8AC3E}">
        <p14:creationId xmlns:p14="http://schemas.microsoft.com/office/powerpoint/2010/main" val="4191984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smtClean="0"/>
              <a:t>提案システム図</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12</a:t>
            </a:fld>
            <a:endParaRPr kumimoji="1" lang="ja-JP" altLang="en-US"/>
          </a:p>
        </p:txBody>
      </p:sp>
      <p:pic>
        <p:nvPicPr>
          <p:cNvPr id="3" name="図 2"/>
          <p:cNvPicPr>
            <a:picLocks noChangeAspect="1"/>
          </p:cNvPicPr>
          <p:nvPr/>
        </p:nvPicPr>
        <p:blipFill>
          <a:blip r:embed="rId2"/>
          <a:stretch>
            <a:fillRect/>
          </a:stretch>
        </p:blipFill>
        <p:spPr>
          <a:xfrm>
            <a:off x="890517" y="1118438"/>
            <a:ext cx="7362966" cy="5603038"/>
          </a:xfrm>
          <a:prstGeom prst="rect">
            <a:avLst/>
          </a:prstGeom>
        </p:spPr>
      </p:pic>
    </p:spTree>
    <p:extLst>
      <p:ext uri="{BB962C8B-B14F-4D97-AF65-F5344CB8AC3E}">
        <p14:creationId xmlns:p14="http://schemas.microsoft.com/office/powerpoint/2010/main" val="1724661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lang="ja-JP" altLang="en-US" dirty="0" smtClean="0"/>
              <a:t>実装システム図</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13</a:t>
            </a:fld>
            <a:endParaRPr kumimoji="1" lang="ja-JP" altLang="en-US"/>
          </a:p>
        </p:txBody>
      </p:sp>
      <p:pic>
        <p:nvPicPr>
          <p:cNvPr id="3" name="図 2"/>
          <p:cNvPicPr>
            <a:picLocks noChangeAspect="1"/>
          </p:cNvPicPr>
          <p:nvPr/>
        </p:nvPicPr>
        <p:blipFill>
          <a:blip r:embed="rId2"/>
          <a:stretch>
            <a:fillRect/>
          </a:stretch>
        </p:blipFill>
        <p:spPr>
          <a:xfrm>
            <a:off x="890517" y="1118438"/>
            <a:ext cx="7362966" cy="5603038"/>
          </a:xfrm>
          <a:prstGeom prst="rect">
            <a:avLst/>
          </a:prstGeom>
        </p:spPr>
      </p:pic>
    </p:spTree>
    <p:extLst>
      <p:ext uri="{BB962C8B-B14F-4D97-AF65-F5344CB8AC3E}">
        <p14:creationId xmlns:p14="http://schemas.microsoft.com/office/powerpoint/2010/main" val="1327912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2450" y="254000"/>
            <a:ext cx="7886700" cy="1325563"/>
          </a:xfrm>
        </p:spPr>
        <p:txBody>
          <a:bodyPr/>
          <a:lstStyle/>
          <a:p>
            <a:r>
              <a:rPr kumimoji="1" lang="ja-JP" altLang="en-US" dirty="0"/>
              <a:t>提案</a:t>
            </a:r>
            <a:r>
              <a:rPr kumimoji="1" lang="ja-JP" altLang="en-US" dirty="0" smtClean="0"/>
              <a:t>方式の説明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14</a:t>
            </a:fld>
            <a:endParaRPr kumimoji="1" lang="ja-JP" altLang="en-US"/>
          </a:p>
        </p:txBody>
      </p:sp>
      <p:sp>
        <p:nvSpPr>
          <p:cNvPr id="5" name="コンテンツ プレースホルダー 2"/>
          <p:cNvSpPr>
            <a:spLocks noGrp="1"/>
          </p:cNvSpPr>
          <p:nvPr>
            <p:ph idx="1"/>
          </p:nvPr>
        </p:nvSpPr>
        <p:spPr>
          <a:xfrm>
            <a:off x="552450" y="1531937"/>
            <a:ext cx="8032750" cy="5006976"/>
          </a:xfrm>
        </p:spPr>
        <p:txBody>
          <a:bodyPr>
            <a:normAutofit/>
          </a:bodyPr>
          <a:lstStyle/>
          <a:p>
            <a:r>
              <a:rPr lang="ja-JP" altLang="en-US" dirty="0" smtClean="0">
                <a:latin typeface="ＭＳ Ｐゴシック" panose="020B0600070205080204" pitchFamily="50" charset="-128"/>
              </a:rPr>
              <a:t>観光地検索システムを積んだ冗長的な</a:t>
            </a:r>
            <a:r>
              <a:rPr lang="en-US" altLang="ja-JP" dirty="0" smtClean="0">
                <a:latin typeface="ＭＳ Ｐゴシック" panose="020B0600070205080204" pitchFamily="50" charset="-128"/>
              </a:rPr>
              <a:t/>
            </a:r>
            <a:br>
              <a:rPr lang="en-US" altLang="ja-JP" dirty="0" smtClean="0">
                <a:latin typeface="ＭＳ Ｐゴシック" panose="020B0600070205080204" pitchFamily="50" charset="-128"/>
              </a:rPr>
            </a:br>
            <a:r>
              <a:rPr lang="ja-JP" altLang="en-US" dirty="0" smtClean="0">
                <a:latin typeface="ＭＳ Ｐゴシック" panose="020B0600070205080204" pitchFamily="50" charset="-128"/>
              </a:rPr>
              <a:t>サーバを</a:t>
            </a:r>
            <a:r>
              <a:rPr lang="en-US" altLang="ja-JP" dirty="0" smtClean="0">
                <a:latin typeface="ＭＳ Ｐゴシック" panose="020B0600070205080204" pitchFamily="50" charset="-128"/>
              </a:rPr>
              <a:t>3</a:t>
            </a:r>
            <a:r>
              <a:rPr lang="ja-JP" altLang="en-US" dirty="0" smtClean="0">
                <a:latin typeface="ＭＳ Ｐゴシック" panose="020B0600070205080204" pitchFamily="50" charset="-128"/>
              </a:rPr>
              <a:t>台用意。</a:t>
            </a:r>
            <a:endParaRPr lang="en-US" altLang="ja-JP" dirty="0" smtClean="0">
              <a:latin typeface="ＭＳ Ｐゴシック" panose="020B0600070205080204" pitchFamily="50" charset="-128"/>
            </a:endParaRPr>
          </a:p>
          <a:p>
            <a:r>
              <a:rPr lang="ja-JP" altLang="en-US" dirty="0">
                <a:latin typeface="ＭＳ Ｐゴシック" panose="020B0600070205080204" pitchFamily="50" charset="-128"/>
              </a:rPr>
              <a:t>それぞれ</a:t>
            </a:r>
            <a:r>
              <a:rPr lang="ja-JP" altLang="en-US" dirty="0" smtClean="0">
                <a:latin typeface="ＭＳ Ｐゴシック" panose="020B0600070205080204" pitchFamily="50" charset="-128"/>
              </a:rPr>
              <a:t>の応答速度を</a:t>
            </a:r>
            <a:r>
              <a:rPr lang="en-US" altLang="ja-JP" dirty="0" smtClean="0">
                <a:latin typeface="ＭＳ Ｐゴシック" panose="020B0600070205080204" pitchFamily="50" charset="-128"/>
              </a:rPr>
              <a:t>1</a:t>
            </a:r>
            <a:r>
              <a:rPr lang="ja-JP" altLang="en-US" dirty="0" smtClean="0">
                <a:latin typeface="ＭＳ Ｐゴシック" panose="020B0600070205080204" pitchFamily="50" charset="-128"/>
              </a:rPr>
              <a:t>分に</a:t>
            </a:r>
            <a:r>
              <a:rPr lang="en-US" altLang="ja-JP" dirty="0" smtClean="0">
                <a:latin typeface="ＭＳ Ｐゴシック" panose="020B0600070205080204" pitchFamily="50" charset="-128"/>
              </a:rPr>
              <a:t>1</a:t>
            </a:r>
            <a:r>
              <a:rPr lang="ja-JP" altLang="en-US" dirty="0" smtClean="0">
                <a:latin typeface="ＭＳ Ｐゴシック" panose="020B0600070205080204" pitchFamily="50" charset="-128"/>
              </a:rPr>
              <a:t>回計測し</a:t>
            </a:r>
            <a:r>
              <a:rPr lang="en-US" altLang="ja-JP" dirty="0" smtClean="0">
                <a:latin typeface="ＭＳ Ｐゴシック" panose="020B0600070205080204" pitchFamily="50" charset="-128"/>
              </a:rPr>
              <a:t/>
            </a:r>
            <a:br>
              <a:rPr lang="en-US" altLang="ja-JP" dirty="0" smtClean="0">
                <a:latin typeface="ＭＳ Ｐゴシック" panose="020B0600070205080204" pitchFamily="50" charset="-128"/>
              </a:rPr>
            </a:br>
            <a:r>
              <a:rPr lang="ja-JP" altLang="en-US" dirty="0" smtClean="0">
                <a:latin typeface="ＭＳ Ｐゴシック" panose="020B0600070205080204" pitchFamily="50" charset="-128"/>
              </a:rPr>
              <a:t>データベースへ挿入。</a:t>
            </a:r>
            <a:endParaRPr lang="en-US" altLang="ja-JP" dirty="0" smtClean="0">
              <a:latin typeface="ＭＳ Ｐゴシック" panose="020B0600070205080204" pitchFamily="50" charset="-128"/>
            </a:endParaRPr>
          </a:p>
          <a:p>
            <a:r>
              <a:rPr lang="en-US" altLang="ja-JP" dirty="0" smtClean="0">
                <a:latin typeface="ＭＳ Ｐゴシック" panose="020B0600070205080204" pitchFamily="50" charset="-128"/>
              </a:rPr>
              <a:t>DB</a:t>
            </a:r>
            <a:r>
              <a:rPr lang="ja-JP" altLang="en-US" dirty="0" smtClean="0">
                <a:latin typeface="ＭＳ Ｐゴシック" panose="020B0600070205080204" pitchFamily="50" charset="-128"/>
              </a:rPr>
              <a:t>から直近の情報と過去</a:t>
            </a:r>
            <a:r>
              <a:rPr lang="en-US" altLang="ja-JP" dirty="0" smtClean="0">
                <a:latin typeface="ＭＳ Ｐゴシック" panose="020B0600070205080204" pitchFamily="50" charset="-128"/>
              </a:rPr>
              <a:t>24</a:t>
            </a:r>
            <a:r>
              <a:rPr lang="ja-JP" altLang="en-US" dirty="0" smtClean="0">
                <a:latin typeface="ＭＳ Ｐゴシック" panose="020B0600070205080204" pitchFamily="50" charset="-128"/>
              </a:rPr>
              <a:t>時間の平均を抽出し評価付けシステムで評価。</a:t>
            </a:r>
            <a:endParaRPr lang="en-US" altLang="ja-JP" dirty="0" smtClean="0">
              <a:latin typeface="ＭＳ Ｐゴシック" panose="020B0600070205080204" pitchFamily="50" charset="-128"/>
            </a:endParaRPr>
          </a:p>
          <a:p>
            <a:r>
              <a:rPr lang="ja-JP" altLang="en-US" dirty="0" smtClean="0">
                <a:latin typeface="ＭＳ Ｐゴシック" panose="020B0600070205080204" pitchFamily="50" charset="-128"/>
              </a:rPr>
              <a:t>評価済み応答速度として</a:t>
            </a:r>
            <a:r>
              <a:rPr lang="en-US" altLang="ja-JP" dirty="0" smtClean="0">
                <a:latin typeface="ＭＳ Ｐゴシック" panose="020B0600070205080204" pitchFamily="50" charset="-128"/>
              </a:rPr>
              <a:t>DB</a:t>
            </a:r>
            <a:r>
              <a:rPr lang="ja-JP" altLang="en-US" dirty="0" smtClean="0">
                <a:latin typeface="ＭＳ Ｐゴシック" panose="020B0600070205080204" pitchFamily="50" charset="-128"/>
              </a:rPr>
              <a:t>へ保管。</a:t>
            </a:r>
            <a:endParaRPr lang="en-US" altLang="ja-JP" dirty="0" smtClean="0">
              <a:latin typeface="ＭＳ Ｐゴシック" panose="020B0600070205080204" pitchFamily="50" charset="-128"/>
            </a:endParaRPr>
          </a:p>
          <a:p>
            <a:r>
              <a:rPr lang="ja-JP" altLang="en-US" dirty="0" smtClean="0">
                <a:latin typeface="ＭＳ Ｐゴシック" panose="020B0600070205080204" pitchFamily="50" charset="-128"/>
              </a:rPr>
              <a:t>ロードバランサーはこの評価を割り振る指標として判断する。</a:t>
            </a:r>
            <a:endParaRPr lang="en-US" altLang="ja-JP" dirty="0" smtClean="0">
              <a:latin typeface="ＭＳ Ｐゴシック" panose="020B0600070205080204" pitchFamily="50" charset="-128"/>
            </a:endParaRPr>
          </a:p>
          <a:p>
            <a:r>
              <a:rPr lang="ja-JP" altLang="en-US" dirty="0" smtClean="0">
                <a:latin typeface="ＭＳ Ｐゴシック" panose="020B0600070205080204" pitchFamily="50" charset="-128"/>
              </a:rPr>
              <a:t>例）</a:t>
            </a:r>
            <a:r>
              <a:rPr lang="en-US" altLang="ja-JP" dirty="0" smtClean="0">
                <a:latin typeface="ＭＳ Ｐゴシック" panose="020B0600070205080204" pitchFamily="50" charset="-128"/>
              </a:rPr>
              <a:t>81</a:t>
            </a:r>
            <a:r>
              <a:rPr lang="ja-JP" altLang="en-US" dirty="0" smtClean="0">
                <a:latin typeface="ＭＳ Ｐゴシック" panose="020B0600070205080204" pitchFamily="50" charset="-128"/>
              </a:rPr>
              <a:t>サーバが</a:t>
            </a:r>
            <a:r>
              <a:rPr lang="en-US" altLang="ja-JP" dirty="0" smtClean="0">
                <a:latin typeface="ＭＳ Ｐゴシック" panose="020B0600070205080204" pitchFamily="50" charset="-128"/>
              </a:rPr>
              <a:t>D</a:t>
            </a:r>
            <a:r>
              <a:rPr lang="ja-JP" altLang="en-US" dirty="0" smtClean="0">
                <a:latin typeface="ＭＳ Ｐゴシック" panose="020B0600070205080204" pitchFamily="50" charset="-128"/>
              </a:rPr>
              <a:t>評価なので割り振る重みを下げる。</a:t>
            </a:r>
            <a:endParaRPr lang="en-US" altLang="ja-JP" dirty="0" smtClean="0">
              <a:latin typeface="ＭＳ Ｐゴシック" panose="020B0600070205080204" pitchFamily="50" charset="-128"/>
            </a:endParaRPr>
          </a:p>
        </p:txBody>
      </p:sp>
    </p:spTree>
    <p:extLst>
      <p:ext uri="{BB962C8B-B14F-4D97-AF65-F5344CB8AC3E}">
        <p14:creationId xmlns:p14="http://schemas.microsoft.com/office/powerpoint/2010/main" val="2746599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7061" y="145409"/>
            <a:ext cx="7966710" cy="1325563"/>
          </a:xfrm>
        </p:spPr>
        <p:txBody>
          <a:bodyPr/>
          <a:lstStyle/>
          <a:p>
            <a:r>
              <a:rPr lang="ja-JP" altLang="en-US" sz="3600" dirty="0" smtClean="0"/>
              <a:t>応答速度データ</a:t>
            </a:r>
            <a:r>
              <a:rPr lang="ja-JP" altLang="en-US" sz="3600" dirty="0"/>
              <a:t>ベース</a:t>
            </a:r>
            <a:r>
              <a:rPr lang="ja-JP" altLang="en-US" sz="3600" dirty="0" smtClean="0"/>
              <a:t>のスキーマ</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15</a:t>
            </a:fld>
            <a:endParaRPr lang="ja-JP" altLang="en-US" dirty="0"/>
          </a:p>
        </p:txBody>
      </p:sp>
      <p:pic>
        <p:nvPicPr>
          <p:cNvPr id="11" name="図 10"/>
          <p:cNvPicPr>
            <a:picLocks noChangeAspect="1"/>
          </p:cNvPicPr>
          <p:nvPr/>
        </p:nvPicPr>
        <p:blipFill>
          <a:blip r:embed="rId2"/>
          <a:stretch>
            <a:fillRect/>
          </a:stretch>
        </p:blipFill>
        <p:spPr>
          <a:xfrm>
            <a:off x="1927522" y="1065717"/>
            <a:ext cx="4985787" cy="4522382"/>
          </a:xfrm>
          <a:prstGeom prst="rect">
            <a:avLst/>
          </a:prstGeom>
        </p:spPr>
      </p:pic>
      <p:sp>
        <p:nvSpPr>
          <p:cNvPr id="16" name="正方形/長方形 15"/>
          <p:cNvSpPr/>
          <p:nvPr/>
        </p:nvSpPr>
        <p:spPr>
          <a:xfrm>
            <a:off x="383404" y="1869335"/>
            <a:ext cx="2355246" cy="1422972"/>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サーバ</a:t>
            </a:r>
            <a:r>
              <a:rPr kumimoji="1" lang="en-US" altLang="ja-JP" b="1" dirty="0" smtClean="0"/>
              <a:t>3</a:t>
            </a:r>
            <a:r>
              <a:rPr kumimoji="1" lang="ja-JP" altLang="en-US" b="1" dirty="0" smtClean="0"/>
              <a:t>台で</a:t>
            </a:r>
            <a:endParaRPr kumimoji="1" lang="en-US" altLang="ja-JP" b="1" dirty="0" smtClean="0"/>
          </a:p>
          <a:p>
            <a:pPr algn="ctr"/>
            <a:r>
              <a:rPr kumimoji="1" lang="ja-JP" altLang="en-US" b="1" dirty="0" smtClean="0"/>
              <a:t>負荷分散している為</a:t>
            </a:r>
            <a:endParaRPr kumimoji="1" lang="en-US" altLang="ja-JP" b="1" dirty="0" smtClean="0"/>
          </a:p>
          <a:p>
            <a:pPr algn="ctr"/>
            <a:r>
              <a:rPr kumimoji="1" lang="ja-JP" altLang="en-US" b="1" dirty="0" smtClean="0"/>
              <a:t>実際は、このテーブルが</a:t>
            </a:r>
            <a:r>
              <a:rPr kumimoji="1" lang="en-US" altLang="ja-JP" b="1" dirty="0" smtClean="0"/>
              <a:t>3</a:t>
            </a:r>
            <a:r>
              <a:rPr kumimoji="1" lang="ja-JP" altLang="en-US" b="1" dirty="0" smtClean="0"/>
              <a:t>つ存在する</a:t>
            </a:r>
            <a:endParaRPr kumimoji="1" lang="ja-JP" altLang="en-US" b="1" dirty="0"/>
          </a:p>
        </p:txBody>
      </p:sp>
      <p:sp>
        <p:nvSpPr>
          <p:cNvPr id="19" name="正方形/長方形 18"/>
          <p:cNvSpPr/>
          <p:nvPr/>
        </p:nvSpPr>
        <p:spPr>
          <a:xfrm>
            <a:off x="6160104" y="2373862"/>
            <a:ext cx="2355246" cy="1422972"/>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プログラムの処理時間の関係で後に挿入する評価テーブルの時刻は若干遅くなる。</a:t>
            </a:r>
            <a:endParaRPr kumimoji="1" lang="ja-JP" altLang="en-US" b="1" dirty="0"/>
          </a:p>
        </p:txBody>
      </p:sp>
      <p:cxnSp>
        <p:nvCxnSpPr>
          <p:cNvPr id="21" name="直線コネクタ 20"/>
          <p:cNvCxnSpPr>
            <a:endCxn id="19" idx="2"/>
          </p:cNvCxnSpPr>
          <p:nvPr/>
        </p:nvCxnSpPr>
        <p:spPr>
          <a:xfrm flipV="1">
            <a:off x="5547360" y="3796834"/>
            <a:ext cx="1790367" cy="3397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endCxn id="19" idx="2"/>
          </p:cNvCxnSpPr>
          <p:nvPr/>
        </p:nvCxnSpPr>
        <p:spPr>
          <a:xfrm flipV="1">
            <a:off x="6418636" y="3796834"/>
            <a:ext cx="919091" cy="10973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494983" y="5725489"/>
            <a:ext cx="8020367" cy="521945"/>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別プログラムで処理された現在速、平均速、評価などが保管される。</a:t>
            </a:r>
            <a:endParaRPr kumimoji="1" lang="en-US" altLang="ja-JP" b="1" dirty="0" smtClean="0"/>
          </a:p>
          <a:p>
            <a:pPr algn="ctr"/>
            <a:r>
              <a:rPr lang="ja-JP" altLang="en-US" b="1" dirty="0" smtClean="0"/>
              <a:t>ロードバランサはこの評価を基に割り振り先を決めることになる。</a:t>
            </a:r>
            <a:endParaRPr kumimoji="1" lang="ja-JP" altLang="en-US" b="1" dirty="0"/>
          </a:p>
        </p:txBody>
      </p:sp>
    </p:spTree>
    <p:extLst>
      <p:ext uri="{BB962C8B-B14F-4D97-AF65-F5344CB8AC3E}">
        <p14:creationId xmlns:p14="http://schemas.microsoft.com/office/powerpoint/2010/main" val="113866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27050" y="431533"/>
            <a:ext cx="7886700" cy="1325563"/>
          </a:xfrm>
        </p:spPr>
        <p:txBody>
          <a:bodyPr/>
          <a:lstStyle/>
          <a:p>
            <a:r>
              <a:rPr kumimoji="1" lang="ja-JP" altLang="en-US" dirty="0"/>
              <a:t>今後のスケジュール</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16</a:t>
            </a:fld>
            <a:endParaRPr kumimoji="1" lang="ja-JP" altLang="en-US"/>
          </a:p>
        </p:txBody>
      </p:sp>
      <p:pic>
        <p:nvPicPr>
          <p:cNvPr id="11" name="図 10"/>
          <p:cNvPicPr>
            <a:picLocks noChangeAspect="1"/>
          </p:cNvPicPr>
          <p:nvPr/>
        </p:nvPicPr>
        <p:blipFill>
          <a:blip r:embed="rId2"/>
          <a:stretch>
            <a:fillRect/>
          </a:stretch>
        </p:blipFill>
        <p:spPr>
          <a:xfrm>
            <a:off x="211580" y="2023533"/>
            <a:ext cx="8720839" cy="3302000"/>
          </a:xfrm>
          <a:prstGeom prst="rect">
            <a:avLst/>
          </a:prstGeom>
        </p:spPr>
      </p:pic>
    </p:spTree>
    <p:extLst>
      <p:ext uri="{BB962C8B-B14F-4D97-AF65-F5344CB8AC3E}">
        <p14:creationId xmlns:p14="http://schemas.microsoft.com/office/powerpoint/2010/main" val="2460047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a:t>卒</a:t>
            </a:r>
            <a:r>
              <a:rPr lang="ja-JP" altLang="en-US" sz="6600" dirty="0" smtClean="0"/>
              <a:t>研</a:t>
            </a:r>
            <a:r>
              <a:rPr lang="en-US" altLang="ja-JP" sz="6600" dirty="0" smtClean="0"/>
              <a:t/>
            </a:r>
            <a:br>
              <a:rPr lang="en-US" altLang="ja-JP" sz="6600" dirty="0" smtClean="0"/>
            </a:br>
            <a:r>
              <a:rPr lang="ja-JP" altLang="en-US" sz="6600" dirty="0" smtClean="0"/>
              <a:t>プログラム</a:t>
            </a:r>
            <a:r>
              <a:rPr lang="en-US" altLang="ja-JP" sz="6600" dirty="0" smtClean="0"/>
              <a:t/>
            </a:r>
            <a:br>
              <a:rPr lang="en-US" altLang="ja-JP" sz="6600" dirty="0" smtClean="0"/>
            </a:br>
            <a:r>
              <a:rPr lang="ja-JP" altLang="en-US" sz="6600" dirty="0" smtClean="0"/>
              <a:t>実験</a:t>
            </a:r>
            <a:r>
              <a:rPr lang="ja-JP" altLang="en-US" sz="6600" dirty="0"/>
              <a:t>システムの説明</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17</a:t>
            </a:fld>
            <a:endParaRPr kumimoji="1" lang="ja-JP" altLang="en-US"/>
          </a:p>
        </p:txBody>
      </p:sp>
    </p:spTree>
    <p:extLst>
      <p:ext uri="{BB962C8B-B14F-4D97-AF65-F5344CB8AC3E}">
        <p14:creationId xmlns:p14="http://schemas.microsoft.com/office/powerpoint/2010/main" val="3250474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18</a:t>
            </a:fld>
            <a:endParaRPr kumimoji="1" lang="ja-JP" altLang="en-US"/>
          </a:p>
        </p:txBody>
      </p:sp>
      <p:sp>
        <p:nvSpPr>
          <p:cNvPr id="6" name="タイトル 1"/>
          <p:cNvSpPr>
            <a:spLocks noGrp="1"/>
          </p:cNvSpPr>
          <p:nvPr>
            <p:ph type="title"/>
          </p:nvPr>
        </p:nvSpPr>
        <p:spPr/>
        <p:txBody>
          <a:bodyPr/>
          <a:lstStyle/>
          <a:p>
            <a:r>
              <a:rPr lang="ja-JP" altLang="en-US" sz="4000" dirty="0" smtClean="0"/>
              <a:t>ロードバランサに使われる技術</a:t>
            </a:r>
            <a:endParaRPr kumimoji="1" lang="ja-JP" altLang="en-US" dirty="0"/>
          </a:p>
        </p:txBody>
      </p:sp>
      <p:sp>
        <p:nvSpPr>
          <p:cNvPr id="7" name="コンテンツ プレースホルダー 2"/>
          <p:cNvSpPr txBox="1">
            <a:spLocks/>
          </p:cNvSpPr>
          <p:nvPr/>
        </p:nvSpPr>
        <p:spPr>
          <a:xfrm>
            <a:off x="275129" y="1690689"/>
            <a:ext cx="8510525" cy="47966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a:t>不特定多数の </a:t>
            </a:r>
            <a:r>
              <a:rPr lang="en-US" altLang="ja-JP" sz="2400" dirty="0"/>
              <a:t>Client </a:t>
            </a:r>
            <a:r>
              <a:rPr lang="ja-JP" altLang="en-US" sz="2400" dirty="0"/>
              <a:t>から</a:t>
            </a:r>
            <a:r>
              <a:rPr lang="ja-JP" altLang="en-US" sz="2400" dirty="0" smtClean="0"/>
              <a:t>、特定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a:p>
            <a:pPr marL="914400" lvl="2" indent="0">
              <a:buNone/>
            </a:pPr>
            <a:r>
              <a:rPr lang="ja-JP" altLang="en-US" sz="2400" dirty="0" smtClean="0"/>
              <a:t>参考：</a:t>
            </a:r>
            <a:r>
              <a:rPr lang="en-US" altLang="ja-JP" sz="2400" dirty="0" smtClean="0"/>
              <a:t/>
            </a:r>
            <a:br>
              <a:rPr lang="en-US" altLang="ja-JP" sz="2400" dirty="0" smtClean="0"/>
            </a:br>
            <a:r>
              <a:rPr lang="en-US" altLang="ja-JP" sz="2400" dirty="0" smtClean="0"/>
              <a:t>https</a:t>
            </a:r>
            <a:r>
              <a:rPr lang="en-US" altLang="ja-JP" sz="2400" dirty="0"/>
              <a:t>://qiita.com/att55/items/162950627dc593c72f23</a:t>
            </a:r>
            <a:endParaRPr lang="en-US" altLang="ja-JP" sz="2400" dirty="0" smtClean="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992777" y="3893404"/>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380469" y="3907129"/>
            <a:ext cx="2723823" cy="369332"/>
          </a:xfrm>
          <a:prstGeom prst="rect">
            <a:avLst/>
          </a:prstGeom>
          <a:noFill/>
        </p:spPr>
        <p:txBody>
          <a:bodyPr wrap="none" rtlCol="0">
            <a:spAutoFit/>
          </a:bodyPr>
          <a:lstStyle/>
          <a:p>
            <a:r>
              <a:rPr kumimoji="1" lang="ja-JP" altLang="en-US" b="1" dirty="0" smtClean="0">
                <a:solidFill>
                  <a:srgbClr val="FF0000"/>
                </a:solidFill>
              </a:rPr>
              <a:t>ロードバランサはこっち</a:t>
            </a:r>
            <a:endParaRPr kumimoji="1" lang="ja-JP" altLang="en-US" b="1" dirty="0">
              <a:solidFill>
                <a:srgbClr val="FF0000"/>
              </a:solidFill>
            </a:endParaRPr>
          </a:p>
        </p:txBody>
      </p:sp>
    </p:spTree>
    <p:extLst>
      <p:ext uri="{BB962C8B-B14F-4D97-AF65-F5344CB8AC3E}">
        <p14:creationId xmlns:p14="http://schemas.microsoft.com/office/powerpoint/2010/main" val="34944717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19</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40232654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lstStyle/>
          <a:p>
            <a:r>
              <a:rPr lang="ja-JP" altLang="en-US" dirty="0" smtClean="0"/>
              <a:t>進捗</a:t>
            </a:r>
            <a:endParaRPr kumimoji="1" lang="ja-JP" altLang="en-US" dirty="0"/>
          </a:p>
        </p:txBody>
      </p:sp>
      <p:sp>
        <p:nvSpPr>
          <p:cNvPr id="3" name="コンテンツ プレースホルダー 2"/>
          <p:cNvSpPr>
            <a:spLocks noGrp="1"/>
          </p:cNvSpPr>
          <p:nvPr>
            <p:ph idx="1"/>
          </p:nvPr>
        </p:nvSpPr>
        <p:spPr>
          <a:xfrm>
            <a:off x="564045" y="1269033"/>
            <a:ext cx="8015909" cy="5509455"/>
          </a:xfrm>
        </p:spPr>
        <p:txBody>
          <a:bodyPr>
            <a:noAutofit/>
          </a:bodyPr>
          <a:lstStyle/>
          <a:p>
            <a:r>
              <a:rPr lang="ja-JP" altLang="en-US" dirty="0" smtClean="0"/>
              <a:t>アドバイス頂いた「課題の妥当性</a:t>
            </a:r>
            <a:r>
              <a:rPr lang="ja-JP" altLang="en-US" dirty="0"/>
              <a:t>の</a:t>
            </a:r>
            <a:r>
              <a:rPr lang="ja-JP" altLang="en-US" dirty="0" smtClean="0"/>
              <a:t>再検討」</a:t>
            </a:r>
            <a:r>
              <a:rPr lang="en-US" altLang="ja-JP" dirty="0" smtClean="0"/>
              <a:t/>
            </a:r>
            <a:br>
              <a:rPr lang="en-US" altLang="ja-JP" dirty="0" smtClean="0"/>
            </a:br>
            <a:endParaRPr lang="en-US" altLang="ja-JP" sz="2400" dirty="0" smtClean="0"/>
          </a:p>
          <a:p>
            <a:pPr marL="0" indent="0">
              <a:buNone/>
            </a:pPr>
            <a:r>
              <a:rPr lang="ja-JP" altLang="en-US" sz="2400" dirty="0" smtClean="0"/>
              <a:t>→背景と課題のスライドに「性能が不均一なサーバ」を使う</a:t>
            </a:r>
            <a:r>
              <a:rPr lang="en-US" altLang="ja-JP" sz="2400" dirty="0" smtClean="0"/>
              <a:t/>
            </a:r>
            <a:br>
              <a:rPr lang="en-US" altLang="ja-JP" sz="2400" dirty="0" smtClean="0"/>
            </a:br>
            <a:r>
              <a:rPr lang="ja-JP" altLang="en-US" sz="2400" dirty="0" smtClean="0"/>
              <a:t>事例などを追加して妥当性を示した。</a:t>
            </a:r>
            <a:endParaRPr lang="en-US" altLang="ja-JP" sz="2400" dirty="0" smtClean="0"/>
          </a:p>
          <a:p>
            <a:pPr marL="0" indent="0">
              <a:buNone/>
            </a:pPr>
            <a:endParaRPr lang="en-US" altLang="ja-JP" dirty="0"/>
          </a:p>
          <a:p>
            <a:r>
              <a:rPr lang="ja-JP" altLang="en-US" dirty="0" smtClean="0"/>
              <a:t>割り振り方法の候補を考えた。</a:t>
            </a:r>
          </a:p>
          <a:p>
            <a:pPr marL="0" indent="0">
              <a:buNone/>
            </a:pPr>
            <a:endParaRPr lang="en-US" altLang="ja-JP" dirty="0" smtClean="0"/>
          </a:p>
          <a:p>
            <a:r>
              <a:rPr lang="en-US" altLang="ja-JP" dirty="0" smtClean="0"/>
              <a:t>NGINX</a:t>
            </a:r>
            <a:r>
              <a:rPr lang="ja-JP" altLang="en-US" dirty="0" smtClean="0"/>
              <a:t>コンフィグ重みづけ</a:t>
            </a:r>
            <a:r>
              <a:rPr lang="ja-JP" altLang="en-US" dirty="0"/>
              <a:t>追加</a:t>
            </a:r>
            <a:r>
              <a:rPr lang="ja-JP" altLang="en-US" dirty="0" smtClean="0"/>
              <a:t>検証。</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2</a:t>
            </a:fld>
            <a:endParaRPr kumimoji="1" lang="ja-JP" altLang="en-US" dirty="0"/>
          </a:p>
        </p:txBody>
      </p:sp>
    </p:spTree>
    <p:extLst>
      <p:ext uri="{BB962C8B-B14F-4D97-AF65-F5344CB8AC3E}">
        <p14:creationId xmlns:p14="http://schemas.microsoft.com/office/powerpoint/2010/main" val="2751752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20</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23432634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21</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13619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22</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34070287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23</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8317512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24</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218259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25</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xmlns=""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6380588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26</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xmlns=""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xmlns=""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41674992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27</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4016056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lstStyle/>
          <a:p>
            <a:r>
              <a:rPr kumimoji="1" lang="ja-JP" altLang="en-US" dirty="0" smtClean="0"/>
              <a:t>ロードバランサの割り振り方法</a:t>
            </a:r>
            <a:endParaRPr kumimoji="1" lang="ja-JP" altLang="en-US" dirty="0"/>
          </a:p>
        </p:txBody>
      </p:sp>
      <p:sp>
        <p:nvSpPr>
          <p:cNvPr id="3" name="コンテンツ プレースホルダー 2"/>
          <p:cNvSpPr>
            <a:spLocks noGrp="1"/>
          </p:cNvSpPr>
          <p:nvPr>
            <p:ph idx="1"/>
          </p:nvPr>
        </p:nvSpPr>
        <p:spPr>
          <a:xfrm>
            <a:off x="499441" y="1357268"/>
            <a:ext cx="8015909" cy="5364208"/>
          </a:xfrm>
        </p:spPr>
        <p:txBody>
          <a:bodyPr>
            <a:noAutofit/>
          </a:bodyPr>
          <a:lstStyle/>
          <a:p>
            <a:pPr marL="0" indent="0">
              <a:buNone/>
            </a:pPr>
            <a:r>
              <a:rPr lang="ja-JP" altLang="en-US" sz="2200" dirty="0" smtClean="0"/>
              <a:t>＜候補１＞</a:t>
            </a:r>
            <a:endParaRPr lang="en-US" altLang="ja-JP" sz="2200" dirty="0" smtClean="0"/>
          </a:p>
          <a:p>
            <a:pPr marL="0" indent="0">
              <a:buNone/>
            </a:pPr>
            <a:r>
              <a:rPr lang="ja-JP" altLang="en-US" sz="2200" dirty="0" smtClean="0"/>
              <a:t>基本的に空いてる場所に割り振る（最小接続）</a:t>
            </a:r>
            <a:r>
              <a:rPr lang="en-US" altLang="ja-JP" sz="2200" dirty="0"/>
              <a:t/>
            </a:r>
            <a:br>
              <a:rPr lang="en-US" altLang="ja-JP" sz="2200" dirty="0"/>
            </a:br>
            <a:r>
              <a:rPr lang="ja-JP" altLang="en-US" sz="2200" dirty="0" smtClean="0"/>
              <a:t>　　　　　　　　　　　　　　　　↓</a:t>
            </a:r>
            <a:r>
              <a:rPr lang="en-US" altLang="ja-JP" sz="2200" dirty="0" smtClean="0"/>
              <a:t/>
            </a:r>
            <a:br>
              <a:rPr lang="en-US" altLang="ja-JP" sz="2200" dirty="0" smtClean="0"/>
            </a:br>
            <a:r>
              <a:rPr lang="ja-JP" altLang="en-US" sz="2200" dirty="0" smtClean="0"/>
              <a:t>極端に遅いサーバ（</a:t>
            </a:r>
            <a:r>
              <a:rPr lang="en-US" altLang="ja-JP" sz="2200" dirty="0" smtClean="0"/>
              <a:t>D</a:t>
            </a:r>
            <a:r>
              <a:rPr lang="ja-JP" altLang="en-US" sz="2200" dirty="0" smtClean="0"/>
              <a:t>評価サーバ）が現れたら重みを下げる</a:t>
            </a:r>
            <a:r>
              <a:rPr lang="en-US" altLang="ja-JP" sz="2200" dirty="0" smtClean="0"/>
              <a:t/>
            </a:r>
            <a:br>
              <a:rPr lang="en-US" altLang="ja-JP" sz="2200" dirty="0" smtClean="0"/>
            </a:br>
            <a:endParaRPr lang="en-US" altLang="ja-JP" sz="2200" dirty="0" smtClean="0"/>
          </a:p>
          <a:p>
            <a:pPr marL="0" indent="0">
              <a:buNone/>
            </a:pPr>
            <a:r>
              <a:rPr lang="ja-JP" altLang="en-US" sz="2200" dirty="0" smtClean="0"/>
              <a:t>＜候補２＞</a:t>
            </a:r>
            <a:endParaRPr lang="en-US" altLang="ja-JP" sz="2200" dirty="0" smtClean="0"/>
          </a:p>
          <a:p>
            <a:pPr marL="0" indent="0">
              <a:buNone/>
            </a:pPr>
            <a:r>
              <a:rPr lang="ja-JP" altLang="en-US" sz="2200" dirty="0" smtClean="0"/>
              <a:t>ラズパイ３台すべての平均と</a:t>
            </a:r>
            <a:r>
              <a:rPr lang="en-US" altLang="ja-JP" sz="2200" dirty="0" smtClean="0"/>
              <a:t>1</a:t>
            </a:r>
            <a:r>
              <a:rPr lang="ja-JP" altLang="en-US" sz="2200" dirty="0" smtClean="0"/>
              <a:t>台の平均を比べて</a:t>
            </a:r>
            <a:r>
              <a:rPr lang="en-US" altLang="ja-JP" sz="2200" dirty="0" smtClean="0"/>
              <a:t/>
            </a:r>
            <a:br>
              <a:rPr lang="en-US" altLang="ja-JP" sz="2200" dirty="0" smtClean="0"/>
            </a:br>
            <a:r>
              <a:rPr lang="ja-JP" altLang="en-US" sz="2200" dirty="0" smtClean="0"/>
              <a:t>低ければ優先度を下げる案</a:t>
            </a:r>
            <a:endParaRPr lang="en-US" altLang="ja-JP" sz="2200" dirty="0" smtClean="0"/>
          </a:p>
          <a:p>
            <a:pPr marL="0" indent="0">
              <a:buNone/>
            </a:pPr>
            <a:endParaRPr lang="en-US" altLang="ja-JP" sz="2200" dirty="0"/>
          </a:p>
          <a:p>
            <a:pPr marL="0" indent="0">
              <a:buNone/>
            </a:pPr>
            <a:r>
              <a:rPr lang="ja-JP" altLang="en-US" sz="2200" dirty="0" smtClean="0"/>
              <a:t>＜候補３＞</a:t>
            </a:r>
            <a:endParaRPr lang="en-US" altLang="ja-JP" sz="2200" dirty="0" smtClean="0"/>
          </a:p>
          <a:p>
            <a:pPr marL="0" indent="0">
              <a:buNone/>
            </a:pPr>
            <a:r>
              <a:rPr lang="ja-JP" altLang="en-US" sz="2200" dirty="0"/>
              <a:t>目的</a:t>
            </a:r>
            <a:r>
              <a:rPr lang="ja-JP" altLang="en-US" sz="2200" dirty="0" smtClean="0"/>
              <a:t>はユーザを速いサーバへ届けること。</a:t>
            </a:r>
            <a:endParaRPr lang="en-US" altLang="ja-JP" sz="2200" dirty="0"/>
          </a:p>
          <a:p>
            <a:pPr marL="0" indent="0">
              <a:buNone/>
            </a:pPr>
            <a:r>
              <a:rPr lang="en-US" altLang="ja-JP" sz="2200" dirty="0" smtClean="0"/>
              <a:t>			</a:t>
            </a:r>
            <a:r>
              <a:rPr lang="ja-JP" altLang="en-US" sz="2200" dirty="0" smtClean="0"/>
              <a:t>↓</a:t>
            </a:r>
            <a:r>
              <a:rPr lang="en-US" altLang="ja-JP" sz="2200" dirty="0" smtClean="0"/>
              <a:t/>
            </a:r>
            <a:br>
              <a:rPr lang="en-US" altLang="ja-JP" sz="2200" dirty="0" smtClean="0"/>
            </a:br>
            <a:r>
              <a:rPr lang="ja-JP" altLang="en-US" sz="2200" dirty="0" smtClean="0"/>
              <a:t>優先してＡ評価サーバへ送り続ける。大量のリクエストでＡ評価がＢ評価になってしまったら、次に評価が高いサーバへ送る。</a:t>
            </a:r>
            <a:endParaRPr lang="en-US" altLang="ja-JP" sz="2200"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a:t>
            </a:fld>
            <a:endParaRPr kumimoji="1" lang="ja-JP" altLang="en-US"/>
          </a:p>
        </p:txBody>
      </p:sp>
    </p:spTree>
    <p:extLst>
      <p:ext uri="{BB962C8B-B14F-4D97-AF65-F5344CB8AC3E}">
        <p14:creationId xmlns:p14="http://schemas.microsoft.com/office/powerpoint/2010/main" val="3396675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normAutofit/>
          </a:bodyPr>
          <a:lstStyle/>
          <a:p>
            <a:r>
              <a:rPr lang="en-US" altLang="ja-JP" sz="3600" dirty="0"/>
              <a:t>NGINX</a:t>
            </a:r>
            <a:r>
              <a:rPr lang="ja-JP" altLang="ja-JP" sz="3600" dirty="0"/>
              <a:t>コンフィグ重みづけ</a:t>
            </a:r>
            <a:r>
              <a:rPr lang="ja-JP" altLang="ja-JP" sz="3600" dirty="0" smtClean="0"/>
              <a:t>の</a:t>
            </a:r>
            <a:r>
              <a:rPr lang="ja-JP" altLang="en-US" sz="3600" dirty="0" smtClean="0"/>
              <a:t>追加</a:t>
            </a:r>
            <a:r>
              <a:rPr lang="ja-JP" altLang="ja-JP" sz="3600" dirty="0" smtClean="0"/>
              <a:t>検証</a:t>
            </a:r>
            <a:endParaRPr lang="ja-JP" altLang="ja-JP" sz="3200" dirty="0"/>
          </a:p>
        </p:txBody>
      </p:sp>
      <p:sp>
        <p:nvSpPr>
          <p:cNvPr id="3" name="コンテンツ プレースホルダー 2"/>
          <p:cNvSpPr>
            <a:spLocks noGrp="1"/>
          </p:cNvSpPr>
          <p:nvPr>
            <p:ph idx="1"/>
          </p:nvPr>
        </p:nvSpPr>
        <p:spPr>
          <a:xfrm>
            <a:off x="499441" y="1291650"/>
            <a:ext cx="8015909" cy="4999083"/>
          </a:xfrm>
        </p:spPr>
        <p:txBody>
          <a:bodyPr>
            <a:noAutofit/>
          </a:bodyPr>
          <a:lstStyle/>
          <a:p>
            <a:pPr marL="0" indent="0">
              <a:buNone/>
            </a:pPr>
            <a:endParaRPr lang="ja-JP" altLang="ja-JP" sz="2400" dirty="0"/>
          </a:p>
          <a:p>
            <a:r>
              <a:rPr lang="ja-JP" altLang="ja-JP" dirty="0" smtClean="0"/>
              <a:t>すべて</a:t>
            </a:r>
            <a:r>
              <a:rPr lang="ja-JP" altLang="ja-JP" dirty="0"/>
              <a:t>の重みが等しかった場合どうなるの</a:t>
            </a:r>
            <a:r>
              <a:rPr lang="ja-JP" altLang="ja-JP" dirty="0" smtClean="0"/>
              <a:t>か</a:t>
            </a:r>
            <a:endParaRPr lang="en-US" altLang="ja-JP" dirty="0" smtClean="0"/>
          </a:p>
          <a:p>
            <a:endParaRPr lang="en-US" altLang="ja-JP" sz="2000" dirty="0"/>
          </a:p>
          <a:p>
            <a:pPr marL="0" indent="0">
              <a:buNone/>
            </a:pPr>
            <a:r>
              <a:rPr lang="ja-JP" altLang="en-US" sz="2000" dirty="0" smtClean="0"/>
              <a:t>８１</a:t>
            </a:r>
            <a:r>
              <a:rPr lang="ja-JP" altLang="en-US" sz="2000" dirty="0"/>
              <a:t>サーバ：重み１</a:t>
            </a:r>
            <a:endParaRPr lang="en-US" altLang="ja-JP" sz="2000" dirty="0" smtClean="0"/>
          </a:p>
          <a:p>
            <a:pPr marL="0" indent="0">
              <a:buNone/>
            </a:pPr>
            <a:r>
              <a:rPr lang="ja-JP" altLang="en-US" sz="2000" dirty="0" smtClean="0"/>
              <a:t>８２サーバ：重み１</a:t>
            </a:r>
            <a:endParaRPr lang="en-US" altLang="ja-JP" sz="2000" dirty="0" smtClean="0"/>
          </a:p>
          <a:p>
            <a:pPr marL="0" indent="0">
              <a:buNone/>
            </a:pPr>
            <a:r>
              <a:rPr lang="ja-JP" altLang="en-US" sz="2000" dirty="0" smtClean="0"/>
              <a:t>８３サーバ：重み１</a:t>
            </a:r>
            <a:endParaRPr lang="en-US" altLang="ja-JP" sz="2000" dirty="0" smtClean="0"/>
          </a:p>
          <a:p>
            <a:endParaRPr lang="en-US" altLang="ja-JP" sz="2000" dirty="0" smtClean="0"/>
          </a:p>
          <a:p>
            <a:pPr marL="0" indent="0">
              <a:buNone/>
            </a:pPr>
            <a:r>
              <a:rPr lang="ja-JP" altLang="en-US" sz="2000" dirty="0" smtClean="0"/>
              <a:t>表示順序</a:t>
            </a:r>
            <a:endParaRPr lang="en-US" altLang="ja-JP" sz="2000" dirty="0" smtClean="0"/>
          </a:p>
          <a:p>
            <a:pPr marL="0" indent="0">
              <a:buNone/>
            </a:pPr>
            <a:r>
              <a:rPr lang="en-US" altLang="ja-JP" sz="2000" b="1" dirty="0" smtClean="0"/>
              <a:t>81/82/83/</a:t>
            </a:r>
            <a:r>
              <a:rPr lang="en-US" altLang="ja-JP" sz="2000" dirty="0" smtClean="0"/>
              <a:t>81/82/83/81/82/83/81/82/83…</a:t>
            </a:r>
          </a:p>
          <a:p>
            <a:pPr marL="0" indent="0">
              <a:buNone/>
            </a:pPr>
            <a:r>
              <a:rPr lang="en-US" altLang="ja-JP" sz="2000" dirty="0" smtClean="0"/>
              <a:t/>
            </a:r>
            <a:br>
              <a:rPr lang="en-US" altLang="ja-JP" sz="2000" dirty="0" smtClean="0"/>
            </a:br>
            <a:r>
              <a:rPr lang="ja-JP" altLang="en-US" sz="2000" dirty="0"/>
              <a:t>所見</a:t>
            </a:r>
            <a:endParaRPr lang="en-US" altLang="ja-JP" sz="2000" dirty="0" smtClean="0"/>
          </a:p>
          <a:p>
            <a:pPr marL="0" indent="0">
              <a:buNone/>
            </a:pPr>
            <a:r>
              <a:rPr lang="ja-JP" altLang="en-US" sz="2000" dirty="0" smtClean="0"/>
              <a:t>同一の重みの場合、最初に設定したサーバから実行される。</a:t>
            </a:r>
            <a:endParaRPr lang="en-US" altLang="ja-JP" sz="2000" dirty="0"/>
          </a:p>
          <a:p>
            <a:endParaRPr lang="en-US" altLang="ja-JP" sz="20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a:t>
            </a:fld>
            <a:endParaRPr kumimoji="1" lang="ja-JP" altLang="en-US"/>
          </a:p>
        </p:txBody>
      </p:sp>
    </p:spTree>
    <p:extLst>
      <p:ext uri="{BB962C8B-B14F-4D97-AF65-F5344CB8AC3E}">
        <p14:creationId xmlns:p14="http://schemas.microsoft.com/office/powerpoint/2010/main" val="4051549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normAutofit/>
          </a:bodyPr>
          <a:lstStyle/>
          <a:p>
            <a:r>
              <a:rPr lang="en-US" altLang="ja-JP" sz="3600" dirty="0"/>
              <a:t>NGINX</a:t>
            </a:r>
            <a:r>
              <a:rPr lang="ja-JP" altLang="ja-JP" sz="3600" dirty="0"/>
              <a:t>コンフィグ重みづけ</a:t>
            </a:r>
            <a:r>
              <a:rPr lang="ja-JP" altLang="ja-JP" sz="3600" dirty="0" smtClean="0"/>
              <a:t>の</a:t>
            </a:r>
            <a:r>
              <a:rPr lang="ja-JP" altLang="en-US" sz="3600" dirty="0" smtClean="0"/>
              <a:t>追加</a:t>
            </a:r>
            <a:r>
              <a:rPr lang="ja-JP" altLang="ja-JP" sz="3600" dirty="0" smtClean="0"/>
              <a:t>検証</a:t>
            </a:r>
            <a:endParaRPr lang="ja-JP" altLang="ja-JP" sz="3200" dirty="0"/>
          </a:p>
        </p:txBody>
      </p:sp>
      <p:sp>
        <p:nvSpPr>
          <p:cNvPr id="3" name="コンテンツ プレースホルダー 2"/>
          <p:cNvSpPr>
            <a:spLocks noGrp="1"/>
          </p:cNvSpPr>
          <p:nvPr>
            <p:ph idx="1"/>
          </p:nvPr>
        </p:nvSpPr>
        <p:spPr>
          <a:xfrm>
            <a:off x="499441" y="1283183"/>
            <a:ext cx="8015909" cy="5438293"/>
          </a:xfrm>
        </p:spPr>
        <p:txBody>
          <a:bodyPr>
            <a:noAutofit/>
          </a:bodyPr>
          <a:lstStyle/>
          <a:p>
            <a:pPr marL="0" indent="0">
              <a:buNone/>
            </a:pPr>
            <a:r>
              <a:rPr lang="ja-JP" altLang="en-US" sz="1800" dirty="0" smtClean="0"/>
              <a:t>８１</a:t>
            </a:r>
            <a:r>
              <a:rPr lang="ja-JP" altLang="en-US" sz="1800" dirty="0"/>
              <a:t>サーバ：重み３</a:t>
            </a:r>
            <a:endParaRPr lang="en-US" altLang="ja-JP" sz="1800" dirty="0"/>
          </a:p>
          <a:p>
            <a:pPr marL="0" indent="0">
              <a:buNone/>
            </a:pPr>
            <a:r>
              <a:rPr lang="ja-JP" altLang="en-US" sz="1800" dirty="0"/>
              <a:t>８２サーバ：</a:t>
            </a:r>
            <a:r>
              <a:rPr lang="ja-JP" altLang="en-US" sz="1800" dirty="0" smtClean="0"/>
              <a:t>重み</a:t>
            </a:r>
            <a:r>
              <a:rPr lang="ja-JP" altLang="en-US" sz="1800" dirty="0"/>
              <a:t>３</a:t>
            </a:r>
            <a:endParaRPr lang="en-US" altLang="ja-JP" sz="1800" dirty="0"/>
          </a:p>
          <a:p>
            <a:pPr marL="0" indent="0">
              <a:buNone/>
            </a:pPr>
            <a:r>
              <a:rPr lang="ja-JP" altLang="en-US" sz="1800" dirty="0"/>
              <a:t>８３サーバ：重み</a:t>
            </a:r>
            <a:r>
              <a:rPr lang="ja-JP" altLang="en-US" sz="1800" dirty="0" smtClean="0"/>
              <a:t>１</a:t>
            </a:r>
            <a:endParaRPr lang="en-US" altLang="ja-JP" sz="1800" dirty="0"/>
          </a:p>
          <a:p>
            <a:pPr marL="0" indent="0">
              <a:buNone/>
            </a:pPr>
            <a:r>
              <a:rPr lang="ja-JP" altLang="en-US" sz="1800" dirty="0" smtClean="0"/>
              <a:t>表示</a:t>
            </a:r>
            <a:r>
              <a:rPr lang="ja-JP" altLang="en-US" sz="1800" dirty="0"/>
              <a:t>順序</a:t>
            </a:r>
            <a:endParaRPr lang="en-US" altLang="ja-JP" sz="1800" dirty="0"/>
          </a:p>
          <a:p>
            <a:pPr marL="0" indent="0">
              <a:buNone/>
            </a:pPr>
            <a:r>
              <a:rPr lang="en-US" altLang="ja-JP" sz="1800" b="1" dirty="0" smtClean="0"/>
              <a:t>81/82/81/82/81/82/</a:t>
            </a:r>
            <a:r>
              <a:rPr lang="en-US" altLang="ja-JP" sz="1800" b="1" dirty="0" smtClean="0">
                <a:solidFill>
                  <a:srgbClr val="FF0000"/>
                </a:solidFill>
              </a:rPr>
              <a:t>83</a:t>
            </a:r>
            <a:r>
              <a:rPr lang="en-US" altLang="ja-JP" sz="1800" dirty="0" smtClean="0"/>
              <a:t>/</a:t>
            </a:r>
            <a:r>
              <a:rPr lang="en-US" altLang="ja-JP" sz="1800" dirty="0"/>
              <a:t>81/82/81/82/81/82/</a:t>
            </a:r>
            <a:r>
              <a:rPr lang="en-US" altLang="ja-JP" sz="1800" dirty="0">
                <a:solidFill>
                  <a:srgbClr val="FF0000"/>
                </a:solidFill>
              </a:rPr>
              <a:t>83</a:t>
            </a:r>
            <a:r>
              <a:rPr lang="en-US" altLang="ja-JP" sz="1800" dirty="0"/>
              <a:t>/</a:t>
            </a:r>
            <a:r>
              <a:rPr lang="en-US" altLang="ja-JP" sz="1800" dirty="0" smtClean="0"/>
              <a:t>…</a:t>
            </a:r>
            <a:endParaRPr lang="en-US" altLang="ja-JP" sz="1800" dirty="0"/>
          </a:p>
          <a:p>
            <a:pPr marL="0" indent="0">
              <a:buNone/>
            </a:pPr>
            <a:r>
              <a:rPr lang="en-US" altLang="ja-JP" sz="2000" dirty="0" smtClean="0"/>
              <a:t/>
            </a:r>
            <a:br>
              <a:rPr lang="en-US" altLang="ja-JP" sz="2000" dirty="0" smtClean="0"/>
            </a:br>
            <a:r>
              <a:rPr lang="ja-JP" altLang="en-US" sz="2000" dirty="0"/>
              <a:t>所見</a:t>
            </a:r>
            <a:endParaRPr lang="en-US" altLang="ja-JP" sz="2000" dirty="0" smtClean="0"/>
          </a:p>
          <a:p>
            <a:pPr marL="0" indent="0">
              <a:buNone/>
            </a:pPr>
            <a:r>
              <a:rPr lang="en-US" altLang="ja-JP" sz="2000" dirty="0" smtClean="0"/>
              <a:t>81</a:t>
            </a:r>
            <a:r>
              <a:rPr lang="ja-JP" altLang="en-US" sz="2000" dirty="0" err="1" smtClean="0"/>
              <a:t>、</a:t>
            </a:r>
            <a:r>
              <a:rPr lang="en-US" altLang="ja-JP" sz="2000" dirty="0" smtClean="0"/>
              <a:t>82</a:t>
            </a:r>
            <a:r>
              <a:rPr lang="ja-JP" altLang="en-US" sz="2000" dirty="0" smtClean="0"/>
              <a:t>とも同じ重みなのでどちらが先に実行されてもおかしくない。</a:t>
            </a:r>
            <a:endParaRPr lang="en-US" altLang="ja-JP" sz="2000" dirty="0" smtClean="0"/>
          </a:p>
          <a:p>
            <a:pPr marL="0" indent="0">
              <a:buNone/>
            </a:pPr>
            <a:r>
              <a:rPr lang="ja-JP" altLang="en-US" sz="2000" dirty="0" smtClean="0"/>
              <a:t>しかし</a:t>
            </a:r>
            <a:r>
              <a:rPr lang="en-US" altLang="ja-JP" sz="2000" dirty="0" smtClean="0"/>
              <a:t>81</a:t>
            </a:r>
            <a:r>
              <a:rPr lang="ja-JP" altLang="en-US" sz="2000" dirty="0" smtClean="0"/>
              <a:t>の方が先に書かれているので</a:t>
            </a:r>
            <a:r>
              <a:rPr lang="en-US" altLang="ja-JP" sz="2000" dirty="0" smtClean="0"/>
              <a:t>81</a:t>
            </a:r>
            <a:r>
              <a:rPr lang="ja-JP" altLang="en-US" sz="2000" dirty="0" smtClean="0"/>
              <a:t>が実行される。</a:t>
            </a:r>
            <a:endParaRPr lang="en-US" altLang="ja-JP" sz="2000" dirty="0" smtClean="0"/>
          </a:p>
          <a:p>
            <a:pPr marL="0" indent="0">
              <a:buNone/>
            </a:pPr>
            <a:endParaRPr lang="en-US" altLang="ja-JP" sz="2000" dirty="0" smtClean="0"/>
          </a:p>
          <a:p>
            <a:pPr marL="0" indent="0">
              <a:buNone/>
            </a:pPr>
            <a:r>
              <a:rPr lang="ja-JP" altLang="en-US" sz="2000" dirty="0" smtClean="0"/>
              <a:t>赤字を観るとちゃんとサーバ</a:t>
            </a:r>
            <a:r>
              <a:rPr lang="en-US" altLang="ja-JP" sz="2000" dirty="0" smtClean="0"/>
              <a:t>83</a:t>
            </a:r>
            <a:r>
              <a:rPr lang="ja-JP" altLang="en-US" sz="2000" dirty="0" smtClean="0"/>
              <a:t>が７回に</a:t>
            </a:r>
            <a:r>
              <a:rPr lang="en-US" altLang="ja-JP" sz="2000" dirty="0" smtClean="0"/>
              <a:t>1</a:t>
            </a:r>
            <a:r>
              <a:rPr lang="ja-JP" altLang="en-US" sz="2000" dirty="0" smtClean="0"/>
              <a:t>回実行されている</a:t>
            </a:r>
            <a:r>
              <a:rPr lang="ja-JP" altLang="en-US" sz="2000" dirty="0"/>
              <a:t>。</a:t>
            </a:r>
            <a:endParaRPr lang="en-US" altLang="ja-JP" sz="2000" dirty="0" smtClean="0"/>
          </a:p>
          <a:p>
            <a:pPr marL="0" indent="0">
              <a:buNone/>
            </a:pPr>
            <a:endParaRPr lang="en-US" altLang="ja-JP" sz="20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5</a:t>
            </a:fld>
            <a:endParaRPr kumimoji="1" lang="ja-JP" altLang="en-US"/>
          </a:p>
        </p:txBody>
      </p:sp>
      <p:sp>
        <p:nvSpPr>
          <p:cNvPr id="5" name="楕円 4"/>
          <p:cNvSpPr/>
          <p:nvPr/>
        </p:nvSpPr>
        <p:spPr>
          <a:xfrm>
            <a:off x="2421467" y="1283183"/>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2813142" y="1270484"/>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3204817" y="1283183"/>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2421467" y="1681116"/>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2813142" y="1681116"/>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3204817" y="1681116"/>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2421467" y="2079049"/>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43221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lstStyle/>
          <a:p>
            <a:r>
              <a:rPr kumimoji="1" lang="ja-JP" altLang="en-US" dirty="0"/>
              <a:t>研究背景</a:t>
            </a:r>
          </a:p>
        </p:txBody>
      </p:sp>
      <p:sp>
        <p:nvSpPr>
          <p:cNvPr id="3" name="コンテンツ プレースホルダー 2"/>
          <p:cNvSpPr>
            <a:spLocks noGrp="1"/>
          </p:cNvSpPr>
          <p:nvPr>
            <p:ph idx="1"/>
          </p:nvPr>
        </p:nvSpPr>
        <p:spPr>
          <a:xfrm>
            <a:off x="628650" y="1329268"/>
            <a:ext cx="8015909" cy="5508050"/>
          </a:xfrm>
        </p:spPr>
        <p:txBody>
          <a:bodyPr>
            <a:noAutofit/>
          </a:bodyPr>
          <a:lstStyle/>
          <a:p>
            <a:r>
              <a:rPr lang="en-US" altLang="ja-JP" sz="2200" dirty="0" smtClean="0"/>
              <a:t>WEB</a:t>
            </a:r>
            <a:r>
              <a:rPr lang="ja-JP" altLang="en-US" sz="2200" dirty="0"/>
              <a:t>ページは電気や水道などと同じく重要なライフラインになりつつある</a:t>
            </a:r>
            <a:r>
              <a:rPr lang="ja-JP" altLang="en-US" sz="2200" dirty="0" smtClean="0"/>
              <a:t>。サービス</a:t>
            </a:r>
            <a:r>
              <a:rPr lang="ja-JP" altLang="en-US" sz="2200" dirty="0"/>
              <a:t>を止めることなく、サーバの保守や修理拡張等が行える</a:t>
            </a:r>
            <a:r>
              <a:rPr lang="ja-JP" altLang="en-US" sz="2200" dirty="0">
                <a:solidFill>
                  <a:srgbClr val="FF0000"/>
                </a:solidFill>
              </a:rPr>
              <a:t>ロードバランサーの需要は</a:t>
            </a:r>
            <a:r>
              <a:rPr lang="ja-JP" altLang="en-US" sz="2200" dirty="0" smtClean="0">
                <a:solidFill>
                  <a:srgbClr val="FF0000"/>
                </a:solidFill>
              </a:rPr>
              <a:t>今後増加</a:t>
            </a:r>
            <a:r>
              <a:rPr lang="ja-JP" altLang="en-US" sz="2200" dirty="0">
                <a:solidFill>
                  <a:srgbClr val="FF0000"/>
                </a:solidFill>
              </a:rPr>
              <a:t>傾向</a:t>
            </a:r>
            <a:r>
              <a:rPr lang="ja-JP" altLang="en-US" sz="2200" dirty="0"/>
              <a:t>になると予想される</a:t>
            </a:r>
            <a:r>
              <a:rPr lang="ja-JP" altLang="en-US" sz="2200" dirty="0" smtClean="0"/>
              <a:t>。</a:t>
            </a:r>
            <a:endParaRPr lang="en-US" altLang="ja-JP" sz="2200" dirty="0" smtClean="0"/>
          </a:p>
          <a:p>
            <a:endParaRPr lang="ja-JP" altLang="en-US" sz="2200" dirty="0"/>
          </a:p>
          <a:p>
            <a:r>
              <a:rPr lang="ja-JP" altLang="en-US" sz="2200" dirty="0"/>
              <a:t>ロードバランサーは企業に限った話ではない。個人サイトレベルでも必要になりつつ</a:t>
            </a:r>
            <a:r>
              <a:rPr lang="ja-JP" altLang="en-US" sz="2200" dirty="0" smtClean="0"/>
              <a:t>ある</a:t>
            </a:r>
            <a:r>
              <a:rPr lang="ja-JP" altLang="en-US" sz="2200" dirty="0"/>
              <a:t>。</a:t>
            </a:r>
            <a:r>
              <a:rPr lang="en-US" altLang="ja-JP" sz="2200" dirty="0" smtClean="0"/>
              <a:t>Google</a:t>
            </a:r>
            <a:r>
              <a:rPr lang="ja-JP" altLang="en-US" sz="2200" dirty="0"/>
              <a:t>の発表した情報による</a:t>
            </a:r>
            <a:r>
              <a:rPr lang="ja-JP" altLang="en-US" sz="2200" dirty="0" smtClean="0"/>
              <a:t>と競合</a:t>
            </a:r>
            <a:r>
              <a:rPr lang="ja-JP" altLang="en-US" sz="2200" dirty="0"/>
              <a:t>サイトと比較し自身のサイトの表示速度が遅い</a:t>
            </a:r>
            <a:r>
              <a:rPr lang="ja-JP" altLang="en-US" sz="2200" dirty="0" smtClean="0"/>
              <a:t>とランキング</a:t>
            </a:r>
            <a:r>
              <a:rPr lang="ja-JP" altLang="en-US" sz="2200" dirty="0"/>
              <a:t>評価で不利に</a:t>
            </a:r>
            <a:r>
              <a:rPr lang="ja-JP" altLang="en-US" sz="2200" dirty="0" smtClean="0"/>
              <a:t>なるとされている。</a:t>
            </a:r>
            <a:r>
              <a:rPr lang="ja-JP" altLang="en-US" sz="2200" dirty="0" smtClean="0">
                <a:solidFill>
                  <a:srgbClr val="FF0000"/>
                </a:solidFill>
              </a:rPr>
              <a:t>自身</a:t>
            </a:r>
            <a:r>
              <a:rPr lang="ja-JP" altLang="en-US" sz="2200" dirty="0">
                <a:solidFill>
                  <a:srgbClr val="FF0000"/>
                </a:solidFill>
              </a:rPr>
              <a:t>のサイトを上位にランクインさせるためには応答速度も重要な要素</a:t>
            </a:r>
            <a:r>
              <a:rPr lang="ja-JP" altLang="en-US" sz="2200" dirty="0"/>
              <a:t>となる。</a:t>
            </a:r>
          </a:p>
          <a:p>
            <a:endParaRPr lang="ja-JP" altLang="en-US" sz="2200" dirty="0"/>
          </a:p>
          <a:p>
            <a:r>
              <a:rPr lang="ja-JP" altLang="en-US" sz="2200" dirty="0"/>
              <a:t>個人で高性能なサーバをいくつも立てて、負荷分散するのはコスト面で難しい</a:t>
            </a:r>
            <a:r>
              <a:rPr lang="ja-JP" altLang="en-US" sz="2200" dirty="0" smtClean="0"/>
              <a:t>。不要</a:t>
            </a:r>
            <a:r>
              <a:rPr lang="ja-JP" altLang="en-US" sz="2200" dirty="0"/>
              <a:t>なコンピューターや型落ちのサーバ等が利用</a:t>
            </a:r>
            <a:r>
              <a:rPr lang="ja-JP" altLang="en-US" sz="2200" dirty="0" smtClean="0"/>
              <a:t>され、</a:t>
            </a:r>
            <a:r>
              <a:rPr lang="ja-JP" altLang="en-US" sz="2200" dirty="0" smtClean="0">
                <a:solidFill>
                  <a:srgbClr val="FF0000"/>
                </a:solidFill>
              </a:rPr>
              <a:t>不均一な性能でロードバランスされるケース</a:t>
            </a:r>
            <a:r>
              <a:rPr lang="ja-JP" altLang="en-US" sz="2200" dirty="0">
                <a:solidFill>
                  <a:srgbClr val="FF0000"/>
                </a:solidFill>
              </a:rPr>
              <a:t>も少なくない</a:t>
            </a:r>
            <a:r>
              <a:rPr lang="ja-JP" altLang="en-US" sz="2200" dirty="0" smtClean="0"/>
              <a:t>。</a:t>
            </a:r>
            <a:endParaRPr lang="en-US"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739236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fontScale="92500"/>
          </a:bodyPr>
          <a:lstStyle/>
          <a:p>
            <a:pPr>
              <a:lnSpc>
                <a:spcPct val="120000"/>
              </a:lnSpc>
            </a:pPr>
            <a:r>
              <a:rPr lang="ja-JP" altLang="en-US" dirty="0"/>
              <a:t>既存技術では、導入のしやすさから順に</a:t>
            </a:r>
            <a:r>
              <a:rPr lang="ja-JP" altLang="en-US" dirty="0" smtClean="0"/>
              <a:t>割り振る「ラウンドロビン」や最も</a:t>
            </a:r>
            <a:r>
              <a:rPr lang="ja-JP" altLang="en-US" dirty="0"/>
              <a:t>空いているサーバに</a:t>
            </a:r>
            <a:r>
              <a:rPr lang="ja-JP" altLang="en-US" dirty="0" smtClean="0"/>
              <a:t>割り振る「リーストコネクション」</a:t>
            </a:r>
            <a:r>
              <a:rPr lang="en-US" altLang="ja-JP" dirty="0" smtClean="0"/>
              <a:t>(</a:t>
            </a:r>
            <a:r>
              <a:rPr lang="ja-JP" altLang="en-US" dirty="0"/>
              <a:t>最小接続</a:t>
            </a:r>
            <a:r>
              <a:rPr lang="en-US" altLang="ja-JP" dirty="0"/>
              <a:t>) </a:t>
            </a:r>
            <a:r>
              <a:rPr lang="ja-JP" altLang="en-US" dirty="0"/>
              <a:t>がよく利用されている。</a:t>
            </a:r>
          </a:p>
          <a:p>
            <a:pPr>
              <a:lnSpc>
                <a:spcPct val="120000"/>
              </a:lnSpc>
            </a:pPr>
            <a:endParaRPr lang="ja-JP" altLang="en-US" dirty="0"/>
          </a:p>
          <a:p>
            <a:pPr>
              <a:lnSpc>
                <a:spcPct val="120000"/>
              </a:lnSpc>
            </a:pPr>
            <a:r>
              <a:rPr lang="ja-JP" altLang="en-US" dirty="0"/>
              <a:t>しかし、サーバ</a:t>
            </a:r>
            <a:r>
              <a:rPr lang="ja-JP" altLang="en-US" dirty="0" smtClean="0"/>
              <a:t>の性能に</a:t>
            </a:r>
            <a:r>
              <a:rPr lang="ja-JP" altLang="en-US" dirty="0"/>
              <a:t>バラつき</a:t>
            </a:r>
            <a:r>
              <a:rPr lang="ja-JP" altLang="en-US" dirty="0" smtClean="0"/>
              <a:t>がある場合、応答</a:t>
            </a:r>
            <a:r>
              <a:rPr lang="ja-JP" altLang="en-US" dirty="0"/>
              <a:t>速度が一定とは限らない</a:t>
            </a:r>
            <a:r>
              <a:rPr lang="ja-JP" altLang="en-US" dirty="0" smtClean="0"/>
              <a:t>。単純</a:t>
            </a:r>
            <a:r>
              <a:rPr lang="ja-JP" altLang="en-US" dirty="0"/>
              <a:t>に空いて</a:t>
            </a:r>
            <a:r>
              <a:rPr lang="ja-JP" altLang="en-US" dirty="0" smtClean="0"/>
              <a:t>いるサーバ</a:t>
            </a:r>
            <a:r>
              <a:rPr lang="ja-JP" altLang="en-US" dirty="0"/>
              <a:t>へ割り振るだけ</a:t>
            </a:r>
            <a:r>
              <a:rPr lang="ja-JP" altLang="en-US" dirty="0" smtClean="0"/>
              <a:t>ではなく、応答</a:t>
            </a:r>
            <a:r>
              <a:rPr lang="ja-JP" altLang="en-US" dirty="0"/>
              <a:t>速度も加味</a:t>
            </a:r>
            <a:r>
              <a:rPr lang="ja-JP" altLang="en-US" dirty="0" smtClean="0"/>
              <a:t>してロードバランスを行う必要がある。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1923407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p:txBody>
          <a:bodyPr>
            <a:normAutofit/>
          </a:bodyPr>
          <a:lstStyle/>
          <a:p>
            <a:r>
              <a:rPr lang="ja-JP" altLang="en-US" dirty="0"/>
              <a:t>ロードバランサーは順</a:t>
            </a:r>
            <a:r>
              <a:rPr lang="ja-JP" altLang="en-US" dirty="0" smtClean="0"/>
              <a:t>に割り振る方式が頻繫に利用されている。しかし、この方法では、応答</a:t>
            </a:r>
            <a:r>
              <a:rPr lang="ja-JP" altLang="en-US" dirty="0"/>
              <a:t>速度が遅いサーバにつないでしまうと</a:t>
            </a:r>
            <a:r>
              <a:rPr lang="ja-JP" altLang="en-US" dirty="0" smtClean="0"/>
              <a:t>返って</a:t>
            </a:r>
            <a:r>
              <a:rPr lang="en-US" altLang="ja-JP" dirty="0" smtClean="0"/>
              <a:t>WEB</a:t>
            </a:r>
            <a:r>
              <a:rPr lang="ja-JP" altLang="en-US" dirty="0" smtClean="0"/>
              <a:t>の表示速度</a:t>
            </a:r>
            <a:r>
              <a:rPr lang="ja-JP" altLang="en-US" dirty="0"/>
              <a:t>が落ちてしまう。</a:t>
            </a:r>
          </a:p>
          <a:p>
            <a:endParaRPr lang="ja-JP" altLang="en-US" dirty="0"/>
          </a:p>
          <a:p>
            <a:r>
              <a:rPr lang="ja-JP" altLang="en-US" dirty="0" smtClean="0"/>
              <a:t>負荷分散をしたいが、同一で高性能なサーバを揃えるのが難しい個人を対象に、応答速度を考慮した割り振りをするロードバランサーを作成することで、</a:t>
            </a:r>
            <a:r>
              <a:rPr lang="ja-JP" altLang="en-US" dirty="0">
                <a:solidFill>
                  <a:srgbClr val="FF0000"/>
                </a:solidFill>
              </a:rPr>
              <a:t>ネットワークの</a:t>
            </a:r>
            <a:r>
              <a:rPr lang="ja-JP" altLang="en-US" dirty="0" smtClean="0">
                <a:solidFill>
                  <a:srgbClr val="FF0000"/>
                </a:solidFill>
              </a:rPr>
              <a:t>ボトルネック</a:t>
            </a:r>
            <a:r>
              <a:rPr lang="ja-JP" altLang="en-US" dirty="0">
                <a:solidFill>
                  <a:srgbClr val="FF0000"/>
                </a:solidFill>
              </a:rPr>
              <a:t>削減</a:t>
            </a:r>
            <a:r>
              <a:rPr lang="ja-JP" altLang="en-US" dirty="0" smtClean="0">
                <a:solidFill>
                  <a:srgbClr val="FF0000"/>
                </a:solidFill>
              </a:rPr>
              <a:t>、サイトの稼働率や</a:t>
            </a:r>
            <a:r>
              <a:rPr lang="en-US" altLang="ja-JP" dirty="0" smtClean="0">
                <a:solidFill>
                  <a:srgbClr val="FF0000"/>
                </a:solidFill>
              </a:rPr>
              <a:t>SEO</a:t>
            </a:r>
            <a:r>
              <a:rPr lang="ja-JP" altLang="en-US" dirty="0" smtClean="0">
                <a:solidFill>
                  <a:srgbClr val="FF0000"/>
                </a:solidFill>
              </a:rPr>
              <a:t>の向上が出来ないかと考えた。</a:t>
            </a:r>
            <a:endParaRPr lang="en-US" altLang="ja-JP" dirty="0" smtClean="0">
              <a:solidFill>
                <a:srgbClr val="FF0000"/>
              </a:solidFill>
            </a:endParaRPr>
          </a:p>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3482704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628650" y="3369733"/>
            <a:ext cx="7886700" cy="2900363"/>
          </a:xfrm>
        </p:spPr>
        <p:txBody>
          <a:bodyPr>
            <a:normAutofit lnSpcReduction="10000"/>
          </a:bodyPr>
          <a:lstStyle/>
          <a:p>
            <a:r>
              <a:rPr lang="ja-JP" altLang="en-US" dirty="0"/>
              <a:t>応答速度を考慮した</a:t>
            </a:r>
            <a:r>
              <a:rPr lang="ja-JP" altLang="en-US" dirty="0" smtClean="0"/>
              <a:t>ロードバランサーを構築。</a:t>
            </a:r>
            <a:endParaRPr lang="en-US" altLang="ja-JP" dirty="0"/>
          </a:p>
          <a:p>
            <a:endParaRPr lang="ja-JP" altLang="en-US" dirty="0"/>
          </a:p>
          <a:p>
            <a:r>
              <a:rPr lang="ja-JP" altLang="en-US" dirty="0"/>
              <a:t>サーバを監視し評価するシステムの構築。</a:t>
            </a:r>
          </a:p>
          <a:p>
            <a:endParaRPr lang="ja-JP" altLang="en-US" dirty="0"/>
          </a:p>
          <a:p>
            <a:r>
              <a:rPr lang="ja-JP" altLang="en-US" dirty="0"/>
              <a:t>応答</a:t>
            </a:r>
            <a:r>
              <a:rPr lang="ja-JP" altLang="en-US" dirty="0" smtClean="0"/>
              <a:t>速度によってサーバの割り振り先を決める</a:t>
            </a:r>
            <a:r>
              <a:rPr lang="en-US" altLang="ja-JP" dirty="0" smtClean="0"/>
              <a:t/>
            </a:r>
            <a:br>
              <a:rPr lang="en-US" altLang="ja-JP" dirty="0" smtClean="0"/>
            </a:br>
            <a:r>
              <a:rPr lang="ja-JP" altLang="en-US" dirty="0" smtClean="0"/>
              <a:t>アルゴリズムの提案。</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pic>
        <p:nvPicPr>
          <p:cNvPr id="16" name="図 15"/>
          <p:cNvPicPr>
            <a:picLocks noChangeAspect="1"/>
          </p:cNvPicPr>
          <p:nvPr/>
        </p:nvPicPr>
        <p:blipFill>
          <a:blip r:embed="rId2"/>
          <a:stretch>
            <a:fillRect/>
          </a:stretch>
        </p:blipFill>
        <p:spPr>
          <a:xfrm>
            <a:off x="1161595" y="1027907"/>
            <a:ext cx="6325055" cy="2062052"/>
          </a:xfrm>
          <a:prstGeom prst="rect">
            <a:avLst/>
          </a:prstGeom>
        </p:spPr>
      </p:pic>
    </p:spTree>
    <p:extLst>
      <p:ext uri="{BB962C8B-B14F-4D97-AF65-F5344CB8AC3E}">
        <p14:creationId xmlns:p14="http://schemas.microsoft.com/office/powerpoint/2010/main" val="11447219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1515</TotalTime>
  <Words>1095</Words>
  <Application>Microsoft Office PowerPoint</Application>
  <PresentationFormat>画面に合わせる (4:3)</PresentationFormat>
  <Paragraphs>191</Paragraphs>
  <Slides>27</Slides>
  <Notes>6</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27</vt:i4>
      </vt:variant>
    </vt:vector>
  </HeadingPairs>
  <TitlesOfParts>
    <vt:vector size="32" baseType="lpstr">
      <vt:lpstr>ＭＳ Ｐゴシック</vt:lpstr>
      <vt:lpstr>Arial</vt:lpstr>
      <vt:lpstr>Calibri</vt:lpstr>
      <vt:lpstr>Calibri Light</vt:lpstr>
      <vt:lpstr>Office テーマ</vt:lpstr>
      <vt:lpstr>観光地検索システムに おけるレスポンス速度を考慮したロードバランサー</vt:lpstr>
      <vt:lpstr>進捗</vt:lpstr>
      <vt:lpstr>ロードバランサの割り振り方法</vt:lpstr>
      <vt:lpstr>NGINXコンフィグ重みづけの追加検証</vt:lpstr>
      <vt:lpstr>NGINXコンフィグ重みづけの追加検証</vt:lpstr>
      <vt:lpstr>研究背景</vt:lpstr>
      <vt:lpstr>研究課題</vt:lpstr>
      <vt:lpstr>研究動機</vt:lpstr>
      <vt:lpstr>研究目的</vt:lpstr>
      <vt:lpstr>関連研究</vt:lpstr>
      <vt:lpstr>提案方式</vt:lpstr>
      <vt:lpstr>提案システム図</vt:lpstr>
      <vt:lpstr>実装システム図</vt:lpstr>
      <vt:lpstr>提案方式の説明</vt:lpstr>
      <vt:lpstr>応答速度データベースのスキーマ</vt:lpstr>
      <vt:lpstr>今後のスケジュール</vt:lpstr>
      <vt:lpstr>卒研 プログラム 実験システムの説明</vt:lpstr>
      <vt:lpstr>ロードバランサに使われる技術</vt:lpstr>
      <vt:lpstr>Kait.jp応答速度の計測結果</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Microsoft アカウント</cp:lastModifiedBy>
  <cp:revision>64</cp:revision>
  <dcterms:created xsi:type="dcterms:W3CDTF">2018-06-14T09:18:55Z</dcterms:created>
  <dcterms:modified xsi:type="dcterms:W3CDTF">2021-10-07T02:04:12Z</dcterms:modified>
</cp:coreProperties>
</file>